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24384000" cy="13716000"/>
  <p:notesSz cx="6858000" cy="9144000"/>
  <p:embeddedFontLst>
    <p:embeddedFont>
      <p:font typeface="Libre Bodoni Regular"/>
      <p:regular r:id="rId34"/>
    </p:embeddedFont>
    <p:embeddedFont>
      <p:font typeface="Pretendard SemiBold"/>
      <p:bold r:id="rId35"/>
    </p:embeddedFont>
    <p:embeddedFont>
      <p:font typeface="Pretendard Regular"/>
      <p:regular r:id="rId36"/>
    </p:embeddedFont>
    <p:embeddedFont>
      <p:font typeface="Pretendard Bold"/>
      <p:bold r:id="rId37"/>
    </p:embeddedFont>
    <p:embeddedFont>
      <p:font typeface="Noto Sans CJK KR Regular"/>
      <p:regular r:id="rId38"/>
    </p:embeddedFont>
    <p:embeddedFont>
      <p:font typeface="Roboto"/>
      <p:regular r:id="rId39"/>
    </p:embeddedFont>
    <p:embeddedFont>
      <p:font typeface="Pretendard Medium"/>
      <p:bold r:id="rId40"/>
    </p:embeddedFont>
    <p:embeddedFont>
      <p:font typeface="GodoM"/>
      <p:regular r:id="rId41"/>
    </p:embeddedFont>
    <p:embeddedFont>
      <p:font typeface="Pretendard Light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1.fntdata" Type="http://schemas.openxmlformats.org/officeDocument/2006/relationships/font"/><Relationship Id="rId35" Target="fonts/font2.fntdata" Type="http://schemas.openxmlformats.org/officeDocument/2006/relationships/font"/><Relationship Id="rId36" Target="fonts/font3.fntdata" Type="http://schemas.openxmlformats.org/officeDocument/2006/relationships/font"/><Relationship Id="rId37" Target="fonts/font4.fntdata" Type="http://schemas.openxmlformats.org/officeDocument/2006/relationships/font"/><Relationship Id="rId38" Target="fonts/font5.fntdata" Type="http://schemas.openxmlformats.org/officeDocument/2006/relationships/font"/><Relationship Id="rId39" Target="fonts/font6.fntdata" Type="http://schemas.openxmlformats.org/officeDocument/2006/relationships/font"/><Relationship Id="rId4" Target="theme/theme1.xml" Type="http://schemas.openxmlformats.org/officeDocument/2006/relationships/theme"/><Relationship Id="rId40" Target="fonts/font7.fntdata" Type="http://schemas.openxmlformats.org/officeDocument/2006/relationships/font"/><Relationship Id="rId41" Target="fonts/font8.fntdata" Type="http://schemas.openxmlformats.org/officeDocument/2006/relationships/font"/><Relationship Id="rId42" Target="fonts/font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178300" y="4572000"/>
            <a:ext cx="15709900" cy="3746500"/>
          </a:xfrm>
          <a:prstGeom prst="rect">
            <a:avLst/>
          </a:prstGeom>
        </p:spPr>
        <p:txBody>
          <a:bodyPr anchor="t" rtlCol="false" lIns="0" tIns="152400" rIns="0" bIns="0"/>
          <a:lstStyle/>
          <a:p>
            <a:pPr algn="ctr" lvl="0">
              <a:lnSpc>
                <a:spcPct val="99600"/>
              </a:lnSpc>
            </a:pP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반려견</a:t>
            </a:r>
            <a:r>
              <a:rPr lang="en-US" sz="10718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질병</a:t>
            </a:r>
            <a:r>
              <a:rPr lang="en-US" sz="10718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증상</a:t>
            </a:r>
          </a:p>
          <a:p>
            <a:pPr algn="ctr" lvl="0">
              <a:lnSpc>
                <a:spcPct val="99600"/>
              </a:lnSpc>
            </a:pP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상담</a:t>
            </a:r>
            <a:r>
              <a:rPr lang="en-US" sz="10718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챗봇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11900" y="8267700"/>
            <a:ext cx="11226800" cy="660400"/>
          </a:xfrm>
          <a:prstGeom prst="rect">
            <a:avLst/>
          </a:prstGeom>
        </p:spPr>
        <p:txBody>
          <a:bodyPr anchor="t" rtlCol="false" lIns="0" tIns="23706" rIns="0" bIns="0"/>
          <a:lstStyle/>
          <a:p>
            <a:pPr algn="ctr" lvl="0">
              <a:lnSpc>
                <a:spcPct val="107899"/>
              </a:lnSpc>
            </a:pPr>
            <a:r>
              <a:rPr lang="en-US" sz="3733" b="false" i="false" u="none" strike="noStrike">
                <a:solidFill>
                  <a:srgbClr val="9E9E9E"/>
                </a:solidFill>
                <a:latin typeface="Pretendard Bold"/>
              </a:rPr>
              <a:t>LLM</a:t>
            </a:r>
            <a:r>
              <a:rPr lang="ko-KR" sz="3733" b="false" i="false" u="none" strike="noStrike">
                <a:solidFill>
                  <a:srgbClr val="9E9E9E"/>
                </a:solidFill>
                <a:ea typeface="Pretendard Bold"/>
              </a:rPr>
              <a:t>을</a:t>
            </a:r>
            <a:r>
              <a:rPr lang="en-US" sz="3733" b="false" i="false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9E9E9E"/>
                </a:solidFill>
                <a:ea typeface="Pretendard Bold"/>
              </a:rPr>
              <a:t>연동한</a:t>
            </a:r>
            <a:r>
              <a:rPr lang="en-US" sz="3733" b="false" i="false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9E9E9E"/>
                </a:solidFill>
                <a:ea typeface="Pretendard Bold"/>
              </a:rPr>
              <a:t>외부</a:t>
            </a:r>
            <a:r>
              <a:rPr lang="en-US" sz="3733" b="false" i="false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9E9E9E"/>
                </a:solidFill>
                <a:ea typeface="Pretendard Bold"/>
              </a:rPr>
              <a:t>문서</a:t>
            </a:r>
            <a:r>
              <a:rPr lang="en-US" sz="3733" b="false" i="false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9E9E9E"/>
                </a:solidFill>
                <a:ea typeface="Pretendard Bold"/>
              </a:rPr>
              <a:t>기반</a:t>
            </a:r>
            <a:r>
              <a:rPr lang="en-US" sz="3733" b="false" i="false" u="none" strike="noStrike">
                <a:solidFill>
                  <a:srgbClr val="9E9E9E"/>
                </a:solidFill>
                <a:latin typeface="Pretendard Bold"/>
              </a:rPr>
              <a:t> RAG </a:t>
            </a:r>
            <a:r>
              <a:rPr lang="ko-KR" sz="3733" b="false" i="false" u="none" strike="noStrike">
                <a:solidFill>
                  <a:srgbClr val="9E9E9E"/>
                </a:solidFill>
                <a:ea typeface="Pretendard Bold"/>
              </a:rPr>
              <a:t>질의응답</a:t>
            </a:r>
            <a:r>
              <a:rPr lang="en-US" sz="3733" b="false" i="false" u="none" strike="noStrike">
                <a:solidFill>
                  <a:srgbClr val="9E9E9E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9E9E9E"/>
                </a:solidFill>
                <a:ea typeface="Pretendard Bold"/>
              </a:rPr>
              <a:t>시스템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6100" y="1955800"/>
            <a:ext cx="68326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101" b="false" i="false" u="none" strike="noStrike">
                <a:solidFill>
                  <a:srgbClr val="000000"/>
                </a:solidFill>
                <a:latin typeface="Pretendard Bold"/>
              </a:rPr>
              <a:t>ChromaDB </a:t>
            </a:r>
            <a:r>
              <a:rPr lang="ko-KR" sz="7101" b="false" i="false" u="none" strike="noStrike">
                <a:solidFill>
                  <a:srgbClr val="000000"/>
                </a:solidFill>
                <a:ea typeface="Pretendard Bold"/>
              </a:rPr>
              <a:t>구축</a:t>
            </a:r>
            <a:r>
              <a:rPr lang="en-US" sz="7101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6100" y="3937000"/>
            <a:ext cx="8801100" cy="4635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35200" y="4292600"/>
            <a:ext cx="7683500" cy="1625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572" b="false" i="false" u="none" strike="noStrike">
                <a:solidFill>
                  <a:srgbClr val="000000"/>
                </a:solidFill>
                <a:latin typeface="Pretendard Bold"/>
              </a:rPr>
              <a:t>OpenAI</a:t>
            </a:r>
          </a:p>
          <a:p>
            <a:pPr algn="l" lvl="0">
              <a:lnSpc>
                <a:spcPct val="116199"/>
              </a:lnSpc>
            </a:pPr>
            <a:r>
              <a:rPr lang="en" sz="4572" b="false" i="false" u="none" strike="noStrike">
                <a:solidFill>
                  <a:srgbClr val="000000"/>
                </a:solidFill>
                <a:latin typeface="Pretendard Bold"/>
              </a:rPr>
              <a:t>text-embedding-3-small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66700" y="3937000"/>
            <a:ext cx="8801100" cy="4635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322300" y="4292600"/>
            <a:ext cx="4381500" cy="1625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572" b="false" i="false" u="none" strike="noStrike">
                <a:solidFill>
                  <a:srgbClr val="000000"/>
                </a:solidFill>
                <a:latin typeface="Pretendard Bold"/>
              </a:rPr>
              <a:t>BGE-M3</a:t>
            </a:r>
          </a:p>
          <a:p>
            <a:pPr algn="l" lvl="0">
              <a:lnSpc>
                <a:spcPct val="116199"/>
              </a:lnSpc>
            </a:pPr>
            <a:r>
              <a:rPr lang="en" sz="4572" b="false" i="false" u="none" strike="noStrike">
                <a:solidFill>
                  <a:srgbClr val="000000"/>
                </a:solidFill>
                <a:latin typeface="Pretendard Bold"/>
              </a:rPr>
              <a:t>(BAAI/bge-m3)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5200" y="6426200"/>
            <a:ext cx="9232900" cy="20193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-  1536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차원</a:t>
            </a: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벡터의</a:t>
            </a: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고성능</a:t>
            </a: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임베딩</a:t>
            </a:r>
          </a:p>
          <a:p>
            <a:pPr algn="l" lvl="0">
              <a:lnSpc>
                <a:spcPct val="132800"/>
              </a:lnSpc>
            </a:pP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32800"/>
              </a:lnSpc>
            </a:pPr>
            <a:r>
              <a:rPr lang="en" sz="4082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22300" y="6146800"/>
            <a:ext cx="9220200" cy="2667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-  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허깅페이스의</a:t>
            </a: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 M3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시리즈</a:t>
            </a:r>
          </a:p>
          <a:p>
            <a:pPr algn="l" lvl="0">
              <a:lnSpc>
                <a:spcPct val="132800"/>
              </a:lnSpc>
            </a:pP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다국어</a:t>
            </a: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고성능</a:t>
            </a: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임베딩</a:t>
            </a:r>
          </a:p>
          <a:p>
            <a:pPr algn="l" lvl="0">
              <a:lnSpc>
                <a:spcPct val="132800"/>
              </a:lnSpc>
            </a:pP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오픈</a:t>
            </a:r>
            <a:r>
              <a:rPr lang="en-US" sz="3592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92" b="false" i="false" u="none" strike="noStrike">
                <a:solidFill>
                  <a:srgbClr val="000000"/>
                </a:solidFill>
                <a:ea typeface="Pretendard Regular"/>
              </a:rPr>
              <a:t>소스</a:t>
            </a:r>
          </a:p>
          <a:p>
            <a:pPr algn="l" lvl="0">
              <a:lnSpc>
                <a:spcPct val="132800"/>
              </a:lnSpc>
            </a:pPr>
            <a:r>
              <a:rPr lang="en" sz="3592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80400" y="6261100"/>
            <a:ext cx="2336800" cy="233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316700" y="6146800"/>
            <a:ext cx="2451100" cy="2451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334000" y="10020300"/>
            <a:ext cx="16179800" cy="1130300"/>
          </a:xfrm>
          <a:prstGeom prst="rect">
            <a:avLst/>
          </a:prstGeom>
        </p:spPr>
        <p:txBody>
          <a:bodyPr anchor="ctr" rtlCol="false" lIns="0" tIns="64250" rIns="0" bIns="64250"/>
          <a:lstStyle/>
          <a:p>
            <a:pPr algn="l" lvl="0">
              <a:lnSpc>
                <a:spcPct val="99600"/>
              </a:lnSpc>
            </a:pPr>
            <a:r>
              <a:rPr lang="ko-KR" sz="5059" b="false" i="false" u="none" strike="noStrike">
                <a:solidFill>
                  <a:srgbClr val="000000"/>
                </a:solidFill>
                <a:ea typeface="Pretendard Medium"/>
              </a:rPr>
              <a:t>두</a:t>
            </a:r>
            <a:r>
              <a:rPr lang="en-US" sz="5059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59" b="false" i="false" u="none" strike="noStrike">
                <a:solidFill>
                  <a:srgbClr val="000000"/>
                </a:solidFill>
                <a:ea typeface="Pretendard Medium"/>
              </a:rPr>
              <a:t>종류의</a:t>
            </a:r>
            <a:r>
              <a:rPr lang="en-US" sz="5059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59" b="false" i="false" u="none" strike="noStrike">
                <a:solidFill>
                  <a:srgbClr val="000000"/>
                </a:solidFill>
                <a:ea typeface="Pretendard Medium"/>
              </a:rPr>
              <a:t>임베딩</a:t>
            </a:r>
            <a:r>
              <a:rPr lang="en-US" sz="5059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59" b="false" i="false" u="none" strike="noStrike">
                <a:solidFill>
                  <a:srgbClr val="000000"/>
                </a:solidFill>
                <a:ea typeface="Pretendard Medium"/>
              </a:rPr>
              <a:t>모델을</a:t>
            </a:r>
            <a:r>
              <a:rPr lang="en-US" sz="5059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59" b="false" i="false" u="none" strike="noStrike">
                <a:solidFill>
                  <a:srgbClr val="000000"/>
                </a:solidFill>
                <a:ea typeface="Pretendard Medium"/>
              </a:rPr>
              <a:t>사용해</a:t>
            </a:r>
            <a:r>
              <a:rPr lang="en-US" sz="5059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59" b="false" i="false" u="none" strike="noStrike">
                <a:solidFill>
                  <a:srgbClr val="000000"/>
                </a:solidFill>
                <a:ea typeface="Pretendard Medium"/>
              </a:rPr>
              <a:t>각각</a:t>
            </a:r>
            <a:r>
              <a:rPr lang="en-US" sz="5059" b="false" i="false" u="none" strike="noStrike">
                <a:solidFill>
                  <a:srgbClr val="000000"/>
                </a:solidFill>
                <a:latin typeface="Pretendard Medium"/>
              </a:rPr>
              <a:t> Chroma DB </a:t>
            </a:r>
            <a:r>
              <a:rPr lang="ko-KR" sz="5059" b="false" i="false" u="none" strike="noStrike">
                <a:solidFill>
                  <a:srgbClr val="000000"/>
                </a:solidFill>
                <a:ea typeface="Pretendard Medium"/>
              </a:rPr>
              <a:t>구축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18000" y="9956800"/>
            <a:ext cx="11049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7073" b="false" i="false" u="none" strike="noStrike">
                <a:solidFill>
                  <a:srgbClr val="000000"/>
                </a:solidFill>
                <a:latin typeface="Pretendard Bold"/>
              </a:rPr>
              <a:t>-&gt;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24300" y="5715000"/>
            <a:ext cx="15709900" cy="2400300"/>
          </a:xfrm>
          <a:prstGeom prst="rect">
            <a:avLst/>
          </a:prstGeom>
        </p:spPr>
        <p:txBody>
          <a:bodyPr anchor="t" rtlCol="false" lIns="0" tIns="152400" rIns="0" bIns="0"/>
          <a:lstStyle/>
          <a:p>
            <a:pPr algn="ctr" lvl="0">
              <a:lnSpc>
                <a:spcPct val="99600"/>
              </a:lnSpc>
            </a:pPr>
            <a:r>
              <a:rPr lang="en-US" sz="10718" b="false" i="false" u="none" strike="noStrike">
                <a:solidFill>
                  <a:srgbClr val="000000"/>
                </a:solidFill>
                <a:latin typeface="Pretendard SemiBold"/>
              </a:rPr>
              <a:t>RAGAS </a:t>
            </a: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16000" y="2197100"/>
            <a:ext cx="160909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어떤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임베딩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&amp;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리트리버를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사용해야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할까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?
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31800" y="9271000"/>
            <a:ext cx="34290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6845300"/>
            <a:ext cx="19558000" cy="5461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82700" y="4102100"/>
            <a:ext cx="19685000" cy="2667000"/>
          </a:xfrm>
          <a:prstGeom prst="rect">
            <a:avLst/>
          </a:prstGeom>
        </p:spPr>
        <p:txBody>
          <a:bodyPr anchor="t" rtlCol="false" lIns="0" tIns="78395" rIns="0" bIns="0"/>
          <a:lstStyle/>
          <a:p>
            <a:pPr algn="l" lvl="0">
              <a:lnSpc>
                <a:spcPct val="92130"/>
              </a:lnSpc>
            </a:pP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선택할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리트리버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파라미터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조합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ja-JP" sz="4257" b="false" i="false" u="none" strike="noStrike">
                <a:solidFill>
                  <a:srgbClr val="000000"/>
                </a:solidFill>
                <a:ea typeface="Pretendard Regular"/>
              </a:rPr>
              <a:t>多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,,</a:t>
            </a:r>
          </a:p>
          <a:p>
            <a:pPr algn="l" lvl="0">
              <a:lnSpc>
                <a:spcPct val="92130"/>
              </a:lnSpc>
            </a:pPr>
            <a:r>
              <a:rPr lang="en" sz="425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45649"/>
              </a:lnSpc>
            </a:pP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
-&gt; 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조합의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4257" b="false" i="false" u="none" strike="noStrike">
                <a:solidFill>
                  <a:srgbClr val="3A4CA8"/>
                </a:solidFill>
                <a:latin typeface="Pretendard Regular"/>
              </a:rPr>
              <a:t> </a:t>
            </a:r>
            <a:r>
              <a:rPr lang="ko-KR" sz="4257" b="false" i="false" u="none" strike="noStrike">
                <a:solidFill>
                  <a:srgbClr val="3A4CA8"/>
                </a:solidFill>
                <a:ea typeface="Pretendard Regular"/>
              </a:rPr>
              <a:t>정량적</a:t>
            </a:r>
            <a:r>
              <a:rPr lang="en-US" sz="4257" b="false" i="false" u="none" strike="noStrike">
                <a:solidFill>
                  <a:srgbClr val="3A4CA8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3A4CA8"/>
                </a:solidFill>
                <a:ea typeface="Pretendard Regular"/>
              </a:rPr>
              <a:t>측정</a:t>
            </a:r>
            <a:r>
              <a:rPr lang="en-US" sz="4257" b="false" i="false" u="none" strike="noStrike">
                <a:solidFill>
                  <a:srgbClr val="3A4CA8"/>
                </a:solidFill>
                <a:latin typeface="Pretendard Regular"/>
              </a:rPr>
              <a:t> by RAGAS 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16000" y="2197100"/>
            <a:ext cx="120777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합성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테스트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데이터셋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400" y="3835400"/>
            <a:ext cx="19685000" cy="2247900"/>
          </a:xfrm>
          <a:prstGeom prst="rect">
            <a:avLst/>
          </a:prstGeom>
        </p:spPr>
        <p:txBody>
          <a:bodyPr anchor="t" rtlCol="false" lIns="0" tIns="78395" rIns="0" bIns="0"/>
          <a:lstStyle/>
          <a:p>
            <a:pPr algn="l" lvl="0">
              <a:lnSpc>
                <a:spcPct val="92130"/>
              </a:lnSpc>
            </a:pP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LLM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문서에서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10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QA(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문맥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) 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샘플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algn="l" lvl="0">
              <a:lnSpc>
                <a:spcPct val="92130"/>
              </a:lnSpc>
            </a:pPr>
            <a:r>
              <a:rPr lang="en" sz="425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2130"/>
              </a:lnSpc>
            </a:pPr>
            <a:r>
              <a:rPr lang="en" sz="4257" b="false" i="false" u="none" strike="noStrike">
                <a:solidFill>
                  <a:srgbClr val="000000"/>
                </a:solidFill>
                <a:latin typeface="Pretendard Regular"/>
              </a:rPr>
              <a:t>-&gt; </a:t>
            </a:r>
            <a:r>
              <a:rPr lang="ko-KR" sz="4257" b="false" i="false" u="none" strike="noStrike">
                <a:solidFill>
                  <a:srgbClr val="3A4CA8"/>
                </a:solidFill>
                <a:ea typeface="Pretendard Regular"/>
              </a:rPr>
              <a:t>정답과</a:t>
            </a:r>
            <a:r>
              <a:rPr lang="en-US" sz="4257" b="false" i="false" u="none" strike="noStrike">
                <a:solidFill>
                  <a:srgbClr val="3A4CA8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3A4CA8"/>
                </a:solidFill>
                <a:ea typeface="Pretendard Regular"/>
              </a:rPr>
              <a:t>문맥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000000"/>
                </a:solidFill>
                <a:ea typeface="Pretendard Regular"/>
              </a:rPr>
              <a:t>저장해</a:t>
            </a:r>
            <a:r>
              <a:rPr lang="en-US" sz="42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3A4CA8"/>
                </a:solidFill>
                <a:ea typeface="Pretendard Regular"/>
              </a:rPr>
              <a:t>평가용</a:t>
            </a:r>
            <a:r>
              <a:rPr lang="en-US" sz="4257" b="false" i="false" u="none" strike="noStrike">
                <a:solidFill>
                  <a:srgbClr val="3A4CA8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3A4CA8"/>
                </a:solidFill>
                <a:ea typeface="Pretendard Regular"/>
              </a:rPr>
              <a:t>데이터셋</a:t>
            </a:r>
            <a:r>
              <a:rPr lang="en-US" sz="4257" b="false" i="false" u="none" strike="noStrike">
                <a:solidFill>
                  <a:srgbClr val="3A4CA8"/>
                </a:solidFill>
                <a:latin typeface="Pretendard Regular"/>
              </a:rPr>
              <a:t> </a:t>
            </a:r>
            <a:r>
              <a:rPr lang="ko-KR" sz="4257" b="false" i="false" u="none" strike="noStrike">
                <a:solidFill>
                  <a:srgbClr val="3A4CA8"/>
                </a:solidFill>
                <a:ea typeface="Pretendard Regular"/>
              </a:rPr>
              <a:t>구축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" y="6273800"/>
            <a:ext cx="193548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17600" y="2374900"/>
            <a:ext cx="9321800" cy="133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466" b="false" i="false" u="none" strike="noStrike">
                <a:solidFill>
                  <a:srgbClr val="000000"/>
                </a:solidFill>
                <a:ea typeface="Pretendard Bold"/>
              </a:rPr>
              <a:t>후보</a:t>
            </a:r>
            <a:r>
              <a:rPr lang="en-US" sz="74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66" b="false" i="false" u="none" strike="noStrike">
                <a:solidFill>
                  <a:srgbClr val="000000"/>
                </a:solidFill>
                <a:ea typeface="Pretendard Bold"/>
              </a:rPr>
              <a:t>임베딩</a:t>
            </a:r>
            <a:r>
              <a:rPr lang="en-US" sz="74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66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  <a:r>
              <a:rPr lang="en-US" sz="7466" b="false" i="false" u="none" strike="noStrike">
                <a:solidFill>
                  <a:srgbClr val="000000"/>
                </a:solidFill>
                <a:latin typeface="Pretendard Bold"/>
              </a:rPr>
              <a:t>- 2</a:t>
            </a:r>
            <a:r>
              <a:rPr lang="ko-KR" sz="7466" b="false" i="false" u="none" strike="noStrike">
                <a:solidFill>
                  <a:srgbClr val="000000"/>
                </a:solidFill>
                <a:ea typeface="Pretendard Bold"/>
              </a:rPr>
              <a:t>종류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0">
            <a:off x="1625600" y="4800600"/>
            <a:ext cx="8026400" cy="177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654300" y="5295900"/>
            <a:ext cx="5956300" cy="749300"/>
          </a:xfrm>
          <a:prstGeom prst="rect">
            <a:avLst/>
          </a:prstGeom>
        </p:spPr>
        <p:txBody>
          <a:bodyPr anchor="t" rtlCol="false" lIns="0" tIns="81754" rIns="0" bIns="0"/>
          <a:lstStyle/>
          <a:p>
            <a:pPr algn="ctr" lvl="0">
              <a:lnSpc>
                <a:spcPct val="92960"/>
              </a:lnSpc>
            </a:pPr>
            <a:r>
              <a:rPr lang="en" sz="4205" b="false" i="false" u="none" strike="noStrike">
                <a:solidFill>
                  <a:srgbClr val="2E3D86"/>
                </a:solidFill>
                <a:latin typeface="Pretendard Bold"/>
              </a:rPr>
              <a:t>Open AI Embeddings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9600" y="2387600"/>
            <a:ext cx="8394700" cy="1308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333" b="false" i="false" u="none" strike="noStrike">
                <a:solidFill>
                  <a:srgbClr val="000000"/>
                </a:solidFill>
                <a:ea typeface="Pretendard Bold"/>
              </a:rPr>
              <a:t>후보</a:t>
            </a:r>
            <a:r>
              <a:rPr lang="en-US" sz="7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333" b="false" i="false" u="none" strike="noStrike">
                <a:solidFill>
                  <a:srgbClr val="000000"/>
                </a:solidFill>
                <a:ea typeface="Pretendard Bold"/>
              </a:rPr>
              <a:t>리트리버</a:t>
            </a:r>
            <a:r>
              <a:rPr lang="en-US" sz="7333" b="false" i="false" u="none" strike="noStrike">
                <a:solidFill>
                  <a:srgbClr val="000000"/>
                </a:solidFill>
                <a:latin typeface="Pretendard Bold"/>
              </a:rPr>
              <a:t> - 4</a:t>
            </a:r>
            <a:r>
              <a:rPr lang="ko-KR" sz="7333" b="false" i="false" u="none" strike="noStrike">
                <a:solidFill>
                  <a:srgbClr val="000000"/>
                </a:solidFill>
                <a:ea typeface="Pretendard Bold"/>
              </a:rPr>
              <a:t>종류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12192000" y="4572000"/>
            <a:ext cx="5143500" cy="1943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28600" y="4914900"/>
            <a:ext cx="3644900" cy="1320800"/>
          </a:xfrm>
          <a:prstGeom prst="rect">
            <a:avLst/>
          </a:prstGeom>
        </p:spPr>
        <p:txBody>
          <a:bodyPr anchor="t" rtlCol="false" lIns="0" tIns="82973" rIns="0" bIns="0"/>
          <a:lstStyle/>
          <a:p>
            <a:pPr algn="ctr" lvl="0">
              <a:lnSpc>
                <a:spcPct val="92960"/>
              </a:lnSpc>
            </a:pPr>
            <a:r>
              <a:rPr lang="en" sz="3664" b="false" i="false" u="none" strike="noStrike">
                <a:solidFill>
                  <a:srgbClr val="2E3D86"/>
                </a:solidFill>
                <a:latin typeface="Pretendard Bold"/>
              </a:rPr>
              <a:t>Dense</a:t>
            </a:r>
            <a:r>
              <a:rPr lang="en" sz="3664" b="false" i="false" u="none" strike="noStrike">
                <a:solidFill>
                  <a:srgbClr val="000000"/>
                </a:solidFill>
                <a:latin typeface="Pretendard Bold"/>
              </a:rPr>
              <a:t> Retriever</a:t>
            </a:r>
          </a:p>
          <a:p>
            <a:pPr algn="ctr" lvl="0">
              <a:lnSpc>
                <a:spcPct val="92960"/>
              </a:lnSpc>
            </a:pPr>
            <a:r>
              <a:rPr lang="ko-KR" sz="2512" b="false" i="false" u="none" strike="noStrike">
                <a:solidFill>
                  <a:srgbClr val="000000"/>
                </a:solidFill>
                <a:ea typeface="Pretendard Bold"/>
              </a:rPr>
              <a:t>코사인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Bold"/>
              </a:rPr>
              <a:t>유사도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2512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12" b="false" i="false" u="none" strike="noStrike">
                <a:solidFill>
                  <a:srgbClr val="000000"/>
                </a:solidFill>
                <a:ea typeface="Pretendard Bold"/>
              </a:rPr>
              <a:t>검색</a:t>
            </a:r>
            <a:r>
              <a:rPr lang="en" sz="3664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12217400" y="7124700"/>
            <a:ext cx="5143500" cy="1943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319000" y="7531100"/>
            <a:ext cx="4927600" cy="1193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664" b="false" i="false" u="none" strike="noStrike">
                <a:solidFill>
                  <a:srgbClr val="2E3D86"/>
                </a:solidFill>
                <a:latin typeface="Pretendard Bold"/>
              </a:rPr>
              <a:t>BM25</a:t>
            </a:r>
            <a:r>
              <a:rPr lang="en" sz="3664" b="false" i="false" u="none" strike="noStrike">
                <a:solidFill>
                  <a:srgbClr val="000000"/>
                </a:solidFill>
                <a:latin typeface="Pretendard Bold"/>
              </a:rPr>
              <a:t> Retriever</a:t>
            </a:r>
          </a:p>
          <a:p>
            <a:pPr algn="ctr" lvl="0">
              <a:lnSpc>
                <a:spcPct val="77190"/>
              </a:lnSpc>
            </a:pPr>
            <a:r>
              <a:rPr lang="en" sz="2512" b="false" i="false" u="none" strike="noStrike">
                <a:solidFill>
                  <a:srgbClr val="000000"/>
                </a:solidFill>
                <a:latin typeface="Pretendard Bold"/>
              </a:rPr>
              <a:t>  </a:t>
            </a:r>
            <a:r>
              <a:rPr lang="ko-KR" sz="2408" b="false" i="false" u="none" strike="noStrike">
                <a:solidFill>
                  <a:srgbClr val="000000"/>
                </a:solidFill>
                <a:ea typeface="Pretendard Bold"/>
              </a:rPr>
              <a:t>단어</a:t>
            </a:r>
            <a:r>
              <a:rPr lang="en-US" sz="240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8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2408" b="false" i="false" u="none" strike="noStrike">
                <a:solidFill>
                  <a:srgbClr val="000000"/>
                </a:solidFill>
                <a:latin typeface="Pretendard Bold"/>
              </a:rPr>
              <a:t>(Frequency-based) </a:t>
            </a:r>
            <a:r>
              <a:rPr lang="ko-KR" sz="2408" b="false" i="false" u="none" strike="noStrike">
                <a:solidFill>
                  <a:srgbClr val="000000"/>
                </a:solidFill>
                <a:ea typeface="Pretendard Bold"/>
              </a:rPr>
              <a:t>검색</a:t>
            </a:r>
            <a:r>
              <a:rPr lang="en" sz="3664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0">
            <a:off x="17907000" y="4572000"/>
            <a:ext cx="5067300" cy="1917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719800" y="4914900"/>
            <a:ext cx="3454400" cy="1295400"/>
          </a:xfrm>
          <a:prstGeom prst="rect">
            <a:avLst/>
          </a:prstGeom>
        </p:spPr>
        <p:txBody>
          <a:bodyPr anchor="t" rtlCol="false" lIns="0" tIns="82973" rIns="0" bIns="0"/>
          <a:lstStyle/>
          <a:p>
            <a:pPr algn="ctr" lvl="0">
              <a:lnSpc>
                <a:spcPct val="92960"/>
              </a:lnSpc>
            </a:pPr>
            <a:r>
              <a:rPr lang="en" sz="3609" b="false" i="false" u="none" strike="noStrike">
                <a:solidFill>
                  <a:srgbClr val="2E3D86"/>
                </a:solidFill>
                <a:latin typeface="Pretendard Bold"/>
              </a:rPr>
              <a:t>MMR </a:t>
            </a:r>
            <a:r>
              <a:rPr lang="en" sz="3609" b="false" i="false" u="none" strike="noStrike">
                <a:solidFill>
                  <a:srgbClr val="000000"/>
                </a:solidFill>
                <a:latin typeface="Pretendard Bold"/>
              </a:rPr>
              <a:t>Retriever</a:t>
            </a:r>
          </a:p>
          <a:p>
            <a:pPr algn="ctr" lvl="0">
              <a:lnSpc>
                <a:spcPct val="92960"/>
              </a:lnSpc>
            </a:pPr>
            <a:r>
              <a:rPr lang="ko-KR" sz="2475" b="false" i="false" u="none" strike="noStrike">
                <a:solidFill>
                  <a:srgbClr val="000000"/>
                </a:solidFill>
                <a:ea typeface="Pretendard Bold"/>
              </a:rPr>
              <a:t>다양성</a:t>
            </a:r>
            <a:r>
              <a:rPr lang="en-US" sz="2475" b="false" i="false" u="none" strike="noStrike">
                <a:solidFill>
                  <a:srgbClr val="000000"/>
                </a:solidFill>
                <a:latin typeface="Pretendard Bold"/>
              </a:rPr>
              <a:t> &amp; </a:t>
            </a:r>
            <a:r>
              <a:rPr lang="ko-KR" sz="2475" b="false" i="false" u="none" strike="noStrike">
                <a:solidFill>
                  <a:srgbClr val="000000"/>
                </a:solidFill>
                <a:ea typeface="Pretendard Bold"/>
              </a:rPr>
              <a:t>관련성</a:t>
            </a:r>
            <a:r>
              <a:rPr lang="en-US" sz="2475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75" b="false" i="false" u="none" strike="noStrike">
                <a:solidFill>
                  <a:srgbClr val="000000"/>
                </a:solidFill>
                <a:ea typeface="Pretendard Bold"/>
              </a:rPr>
              <a:t>함께</a:t>
            </a:r>
            <a:r>
              <a:rPr lang="en-US" sz="2475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75" b="false" i="false" u="none" strike="noStrike">
                <a:solidFill>
                  <a:srgbClr val="000000"/>
                </a:solidFill>
                <a:ea typeface="Pretendard Bold"/>
              </a:rPr>
              <a:t>고려</a:t>
            </a:r>
            <a:r>
              <a:rPr lang="en" sz="3609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7907000" y="7112000"/>
            <a:ext cx="5067300" cy="1917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275300" y="7556500"/>
            <a:ext cx="4343400" cy="1587500"/>
          </a:xfrm>
          <a:prstGeom prst="rect">
            <a:avLst/>
          </a:prstGeom>
        </p:spPr>
        <p:txBody>
          <a:bodyPr anchor="t" rtlCol="false" lIns="0" tIns="82973" rIns="0" bIns="0"/>
          <a:lstStyle/>
          <a:p>
            <a:pPr algn="ctr" lvl="0">
              <a:lnSpc>
                <a:spcPct val="92960"/>
              </a:lnSpc>
            </a:pPr>
            <a:r>
              <a:rPr lang="en" sz="3609" b="false" i="false" u="none" strike="noStrike">
                <a:solidFill>
                  <a:srgbClr val="2E3D86"/>
                </a:solidFill>
                <a:latin typeface="Pretendard Bold"/>
              </a:rPr>
              <a:t>Ensemble</a:t>
            </a:r>
            <a:r>
              <a:rPr lang="en" sz="3609" b="false" i="false" u="none" strike="noStrike">
                <a:solidFill>
                  <a:srgbClr val="000000"/>
                </a:solidFill>
                <a:latin typeface="Pretendard Bold"/>
              </a:rPr>
              <a:t> Retriever</a:t>
            </a:r>
          </a:p>
          <a:p>
            <a:pPr algn="ctr" lvl="0">
              <a:lnSpc>
                <a:spcPct val="131970"/>
              </a:lnSpc>
            </a:pPr>
            <a:r>
              <a:rPr lang="en" sz="2475" b="false" i="false" u="none" strike="noStrike">
                <a:solidFill>
                  <a:srgbClr val="000000"/>
                </a:solidFill>
                <a:latin typeface="Pretendard Bold"/>
              </a:rPr>
              <a:t>Dense + BM25 </a:t>
            </a:r>
          </a:p>
          <a:p>
            <a:pPr algn="ctr" lvl="0">
              <a:lnSpc>
                <a:spcPct val="92960"/>
              </a:lnSpc>
            </a:pPr>
            <a:r>
              <a:rPr lang="en" sz="2475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rot="0">
            <a:off x="1625600" y="7366000"/>
            <a:ext cx="8026400" cy="1778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882900" y="7874000"/>
            <a:ext cx="5956300" cy="990600"/>
          </a:xfrm>
          <a:prstGeom prst="rect">
            <a:avLst/>
          </a:prstGeom>
        </p:spPr>
        <p:txBody>
          <a:bodyPr anchor="t" rtlCol="false" lIns="0" tIns="81754" rIns="0" bIns="0"/>
          <a:lstStyle/>
          <a:p>
            <a:pPr algn="ctr" lvl="0">
              <a:lnSpc>
                <a:spcPct val="92960"/>
              </a:lnSpc>
            </a:pPr>
            <a:r>
              <a:rPr lang="ko-KR" sz="4205" b="false" i="false" u="none" strike="noStrike">
                <a:solidFill>
                  <a:srgbClr val="2E3D86"/>
                </a:solidFill>
                <a:ea typeface="Pretendard Bold"/>
              </a:rPr>
              <a:t>허깅페이스의</a:t>
            </a:r>
            <a:r>
              <a:rPr lang="en-US" sz="4205" b="false" i="false" u="none" strike="noStrike">
                <a:solidFill>
                  <a:srgbClr val="2E3D86"/>
                </a:solidFill>
                <a:latin typeface="Pretendard Bold"/>
              </a:rPr>
              <a:t> Bge-m3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16100" y="9690100"/>
            <a:ext cx="6464300" cy="876300"/>
          </a:xfrm>
          <a:prstGeom prst="rect">
            <a:avLst/>
          </a:prstGeom>
        </p:spPr>
        <p:txBody>
          <a:bodyPr anchor="t" rtlCol="false" lIns="0" tIns="82973" rIns="0" bIns="0"/>
          <a:lstStyle/>
          <a:p>
            <a:pPr algn="ctr" lvl="0">
              <a:lnSpc>
                <a:spcPct val="92960"/>
              </a:lnSpc>
            </a:pPr>
            <a:r>
              <a:rPr lang="en-US" sz="3609" b="false" i="false" u="none" strike="noStrike">
                <a:solidFill>
                  <a:srgbClr val="2E3D86"/>
                </a:solidFill>
                <a:latin typeface="Pretendard Bold"/>
              </a:rPr>
              <a:t>(</a:t>
            </a:r>
            <a:r>
              <a:rPr lang="ko-KR" sz="3609" b="false" i="false" u="none" strike="noStrike">
                <a:solidFill>
                  <a:srgbClr val="2E3D86"/>
                </a:solidFill>
                <a:ea typeface="Pretendard Bold"/>
              </a:rPr>
              <a:t>각</a:t>
            </a:r>
            <a:r>
              <a:rPr lang="en-US" sz="3609" b="false" i="false" u="none" strike="noStrike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3609" b="false" i="false" u="none" strike="noStrike">
                <a:solidFill>
                  <a:srgbClr val="2E3D86"/>
                </a:solidFill>
                <a:ea typeface="Pretendard Bold"/>
              </a:rPr>
              <a:t>리트리버의</a:t>
            </a:r>
            <a:r>
              <a:rPr lang="en-US" sz="3609" b="false" i="false" u="none" strike="noStrike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3609" b="false" i="false" u="none" strike="noStrike">
                <a:solidFill>
                  <a:srgbClr val="2E3D86"/>
                </a:solidFill>
                <a:ea typeface="Pretendard Bold"/>
              </a:rPr>
              <a:t>기본</a:t>
            </a:r>
            <a:r>
              <a:rPr lang="en-US" sz="3609" b="false" i="false" u="none" strike="noStrike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3609" b="false" i="false" u="none" strike="noStrike">
                <a:solidFill>
                  <a:srgbClr val="2E3D86"/>
                </a:solidFill>
                <a:ea typeface="Pretendard Bold"/>
              </a:rPr>
              <a:t>파라미터</a:t>
            </a:r>
            <a:r>
              <a:rPr lang="en-US" sz="3609" b="false" i="false" u="none" strike="noStrike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3609" b="false" i="false" u="none" strike="noStrike">
                <a:solidFill>
                  <a:srgbClr val="2E3D86"/>
                </a:solidFill>
                <a:ea typeface="Pretendard Bold"/>
              </a:rPr>
              <a:t>사용</a:t>
            </a:r>
            <a:r>
              <a:rPr lang="en-US" sz="3609" b="false" i="false" u="none" strike="noStrike">
                <a:solidFill>
                  <a:srgbClr val="2E3D86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16000" y="3238500"/>
            <a:ext cx="16738600" cy="9728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br>
              <a:rPr/>
            </a:b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1. 2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VectorDB * 4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리트리버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
→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Medium"/>
              </a:rPr>
              <a:t> 8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Medium"/>
              </a:rPr>
              <a:t>개의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Medium"/>
              </a:rPr>
              <a:t> RAG 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
2.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동일한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10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개를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RAG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
→ 8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답변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세트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
3. </a:t>
            </a:r>
            <a:r>
              <a:rPr lang="ko-KR" sz="4207" b="true" i="false" u="none" strike="noStrike">
                <a:solidFill>
                  <a:srgbClr val="2E3D86"/>
                </a:solidFill>
                <a:ea typeface="Pretendard Regular"/>
              </a:rPr>
              <a:t>각</a:t>
            </a:r>
            <a:r>
              <a:rPr lang="en-US" sz="4207" b="true" i="false" u="none" strike="noStrike">
                <a:solidFill>
                  <a:srgbClr val="2E3D86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2E3D86"/>
                </a:solidFill>
                <a:ea typeface="Pretendard Regular"/>
              </a:rPr>
              <a:t>답변을</a:t>
            </a:r>
            <a:r>
              <a:rPr lang="en-US" sz="4207" b="true" i="false" u="none" strike="noStrike">
                <a:solidFill>
                  <a:srgbClr val="2E3D86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2E3D86"/>
                </a:solidFill>
                <a:ea typeface="Pretendard Regular"/>
              </a:rPr>
              <a:t>테스트셋</a:t>
            </a:r>
            <a:r>
              <a:rPr lang="en-US" sz="4207" b="true" i="false" u="none" strike="noStrike">
                <a:solidFill>
                  <a:srgbClr val="2E3D86"/>
                </a:solidFill>
                <a:latin typeface="Pretendard Regular"/>
              </a:rPr>
              <a:t>(Ground Truth)</a:t>
            </a:r>
            <a:r>
              <a:rPr lang="ko-KR" sz="4207" b="true" i="false" u="none" strike="noStrike">
                <a:solidFill>
                  <a:srgbClr val="2E3D86"/>
                </a:solidFill>
                <a:ea typeface="Pretendard Regular"/>
              </a:rPr>
              <a:t>과</a:t>
            </a:r>
            <a:r>
              <a:rPr lang="en-US" sz="4207" b="true" i="false" u="none" strike="noStrike">
                <a:solidFill>
                  <a:srgbClr val="2E3D86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2E3D86"/>
                </a:solidFill>
                <a:ea typeface="Pretendard Regular"/>
              </a:rPr>
              <a:t>비교</a:t>
            </a: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
4. </a:t>
            </a:r>
            <a:r>
              <a:rPr lang="en-US" sz="4207" b="false" i="false" u="none" strike="noStrike">
                <a:solidFill>
                  <a:srgbClr val="2E3D86"/>
                </a:solidFill>
                <a:latin typeface="Pretendard Regular"/>
              </a:rPr>
              <a:t>RAGAS</a:t>
            </a:r>
            <a:r>
              <a:rPr lang="ko-KR" sz="4207" b="false" i="false" u="none" strike="noStrike">
                <a:solidFill>
                  <a:srgbClr val="2E3D86"/>
                </a:solidFill>
                <a:ea typeface="Pretendard Regular"/>
              </a:rPr>
              <a:t>의</a:t>
            </a:r>
            <a:r>
              <a:rPr lang="en-US" sz="4207" b="false" i="false" u="none" strike="noStrike">
                <a:solidFill>
                  <a:srgbClr val="2E3D86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2E3D86"/>
                </a:solidFill>
                <a:ea typeface="Pretendard Regular"/>
              </a:rPr>
              <a:t>평가지표를</a:t>
            </a:r>
            <a:r>
              <a:rPr lang="en-US" sz="4207" b="true" i="false" u="none" strike="noStrike">
                <a:solidFill>
                  <a:srgbClr val="2E3D86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2E3D86"/>
                </a:solidFill>
                <a:ea typeface="Pretendard Regular"/>
              </a:rPr>
              <a:t>이용</a:t>
            </a:r>
            <a:r>
              <a:rPr lang="ko-KR" sz="4207" b="false" i="false" u="none" strike="noStrike">
                <a:solidFill>
                  <a:srgbClr val="2E3D86"/>
                </a:solidFill>
                <a:ea typeface="Pretendard Regular"/>
              </a:rPr>
              <a:t>해</a:t>
            </a:r>
            <a:r>
              <a:rPr lang="en-US" sz="4207" b="false" i="false" u="none" strike="noStrike">
                <a:solidFill>
                  <a:srgbClr val="2E3D86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2E3D86"/>
                </a:solidFill>
                <a:ea typeface="Pretendard Regular"/>
              </a:rPr>
              <a:t>성능</a:t>
            </a:r>
            <a:r>
              <a:rPr lang="en-US" sz="4207" b="false" i="false" u="none" strike="noStrike">
                <a:solidFill>
                  <a:srgbClr val="2E3D86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2E3D86"/>
                </a:solidFill>
                <a:ea typeface="Pretendard Regular"/>
              </a:rPr>
              <a:t>측정</a:t>
            </a: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
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57000" y="4953000"/>
            <a:ext cx="12827000" cy="533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325600" y="4267200"/>
            <a:ext cx="63881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&lt;RAGAS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평가지표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000" y="2057400"/>
            <a:ext cx="7937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RAGAS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평가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프로세스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63600" y="1651000"/>
            <a:ext cx="175768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RAGAS 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성능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73300" y="5422900"/>
            <a:ext cx="8509000" cy="3848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5416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en-US" sz="5416" b="false" i="false" u="none" strike="noStrike">
                <a:solidFill>
                  <a:srgbClr val="3A4CA8"/>
                </a:solidFill>
                <a:latin typeface="Pretendard Bold"/>
              </a:rPr>
              <a:t>Bge-m3 </a:t>
            </a:r>
            <a:r>
              <a:rPr lang="ko-KR" sz="5416" b="false" i="false" u="none" strike="noStrike">
                <a:solidFill>
                  <a:srgbClr val="3A4CA8"/>
                </a:solidFill>
                <a:ea typeface="Pretendard Bold"/>
              </a:rPr>
              <a:t>임베딩</a:t>
            </a:r>
            <a:r>
              <a:rPr lang="en-US" sz="5416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5416" b="false" i="false" u="none" strike="noStrike">
                <a:solidFill>
                  <a:srgbClr val="3A4CA8"/>
                </a:solidFill>
                <a:ea typeface="Pretendard Bold"/>
              </a:rPr>
              <a:t>모델</a:t>
            </a:r>
            <a:r>
              <a:rPr lang="en-US" sz="5416" b="false" i="false" u="none" strike="noStrike">
                <a:solidFill>
                  <a:srgbClr val="3A4CA8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" sz="5416" b="false" i="false" u="none" strike="noStrike">
                <a:solidFill>
                  <a:srgbClr val="3A4CA8"/>
                </a:solidFill>
                <a:latin typeface="Pretendard Bold"/>
              </a:rPr>
              <a:t>&amp; </a:t>
            </a:r>
          </a:p>
          <a:p>
            <a:pPr algn="ctr" lvl="0">
              <a:lnSpc>
                <a:spcPct val="116199"/>
              </a:lnSpc>
            </a:pPr>
            <a:r>
              <a:rPr lang="ko-KR" sz="5416" b="false" i="false" u="none" strike="noStrike">
                <a:solidFill>
                  <a:srgbClr val="3A4CA8"/>
                </a:solidFill>
                <a:ea typeface="Pretendard Bold"/>
              </a:rPr>
              <a:t>앙상블</a:t>
            </a:r>
            <a:r>
              <a:rPr lang="en-US" sz="5416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5416" b="false" i="false" u="none" strike="noStrike">
                <a:solidFill>
                  <a:srgbClr val="3A4CA8"/>
                </a:solidFill>
                <a:ea typeface="Pretendard Bold"/>
              </a:rPr>
              <a:t>리트리버</a:t>
            </a:r>
            <a:r>
              <a:rPr lang="en-US" sz="5416" b="false" i="false" u="none" strike="noStrike">
                <a:solidFill>
                  <a:srgbClr val="3A4CA8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5416" b="false" i="false" u="none" strike="noStrike">
                <a:solidFill>
                  <a:srgbClr val="000000"/>
                </a:solidFill>
                <a:ea typeface="Pretendard Bold"/>
              </a:rPr>
              <a:t>조합</a:t>
            </a:r>
            <a:r>
              <a:rPr lang="en-US" sz="541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16" b="false" i="false" u="none" strike="noStrike">
                <a:solidFill>
                  <a:srgbClr val="000000"/>
                </a:solidFill>
                <a:ea typeface="Pretendard Bold"/>
              </a:rPr>
              <a:t>채택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3175000"/>
            <a:ext cx="14224000" cy="929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66700" y="11226800"/>
            <a:ext cx="1574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140200" y="5499100"/>
            <a:ext cx="15709900" cy="2209800"/>
          </a:xfrm>
          <a:prstGeom prst="rect">
            <a:avLst/>
          </a:prstGeom>
        </p:spPr>
        <p:txBody>
          <a:bodyPr anchor="t" rtlCol="false" lIns="0" tIns="152400" rIns="0" bIns="0"/>
          <a:lstStyle/>
          <a:p>
            <a:pPr algn="ctr" lvl="0">
              <a:lnSpc>
                <a:spcPct val="99600"/>
              </a:lnSpc>
            </a:pPr>
            <a:r>
              <a:rPr lang="en-US" sz="10718" b="false" i="false" u="none" strike="noStrike">
                <a:solidFill>
                  <a:srgbClr val="000000"/>
                </a:solidFill>
                <a:latin typeface="Pretendard SemiBold"/>
              </a:rPr>
              <a:t>RAG </a:t>
            </a: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구축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92600" y="6692900"/>
            <a:ext cx="33528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대조군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/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실험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집단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" y="2247900"/>
            <a:ext cx="11531600" cy="11811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질의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요약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(Query Rewriting)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6800" y="5892800"/>
            <a:ext cx="11023600" cy="1600200"/>
          </a:xfrm>
          <a:prstGeom prst="rect">
            <a:avLst/>
          </a:prstGeom>
        </p:spPr>
        <p:txBody>
          <a:bodyPr anchor="t" rtlCol="false" lIns="0" tIns="141967" rIns="0" bIns="0"/>
          <a:lstStyle/>
          <a:p>
            <a:pPr algn="l" lvl="0">
              <a:lnSpc>
                <a:spcPct val="70550"/>
              </a:lnSpc>
            </a:pPr>
            <a:r>
              <a:rPr lang="ko-KR" sz="4064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40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64" b="false" i="false" u="none" strike="noStrike">
                <a:solidFill>
                  <a:srgbClr val="000000"/>
                </a:solidFill>
                <a:ea typeface="Pretendard Regular"/>
              </a:rPr>
              <a:t>입력한</a:t>
            </a:r>
            <a:r>
              <a:rPr lang="en-US" sz="40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64" b="false" i="false" u="none" strike="noStrike">
                <a:solidFill>
                  <a:srgbClr val="000000"/>
                </a:solidFill>
                <a:ea typeface="Pretendard Regular"/>
              </a:rPr>
              <a:t>원본</a:t>
            </a:r>
            <a:r>
              <a:rPr lang="en-US" sz="40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64" b="false" i="false" u="none" strike="noStrike">
                <a:solidFill>
                  <a:srgbClr val="000000"/>
                </a:solidFill>
                <a:ea typeface="Pretendard Regular"/>
              </a:rPr>
              <a:t>질의</a:t>
            </a:r>
          </a:p>
          <a:p>
            <a:pPr algn="l" lvl="0">
              <a:lnSpc>
                <a:spcPct val="70550"/>
              </a:lnSpc>
            </a:pPr>
            <a:r>
              <a:rPr lang="en" sz="4064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70550"/>
              </a:lnSpc>
            </a:pPr>
            <a:r>
              <a:rPr lang="en-US" sz="4064" b="false" i="false" u="none" strike="noStrike">
                <a:solidFill>
                  <a:srgbClr val="000000"/>
                </a:solidFill>
                <a:latin typeface="Pretendard Regular"/>
              </a:rPr>
              <a:t>-&gt;  rewrite </a:t>
            </a:r>
            <a:r>
              <a:rPr lang="ko-KR" sz="4064" b="false" i="false" u="none" strike="noStrike">
                <a:solidFill>
                  <a:srgbClr val="000000"/>
                </a:solidFill>
                <a:ea typeface="Pretendard Regular"/>
              </a:rPr>
              <a:t>프롬프트를</a:t>
            </a:r>
            <a:r>
              <a:rPr lang="en-US" sz="40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64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40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64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40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64" b="false" i="false" u="none" strike="noStrike">
                <a:solidFill>
                  <a:srgbClr val="000000"/>
                </a:solidFill>
                <a:ea typeface="Pretendard Regular"/>
              </a:rPr>
              <a:t>내용만</a:t>
            </a:r>
            <a:r>
              <a:rPr lang="en-US" sz="40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64" b="false" i="false" u="none" strike="noStrike">
                <a:solidFill>
                  <a:srgbClr val="000000"/>
                </a:solidFill>
                <a:ea typeface="Pretendard Regular"/>
              </a:rPr>
              <a:t>추출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0" y="8204200"/>
            <a:ext cx="11734800" cy="2870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73200" y="5308600"/>
            <a:ext cx="9575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68900" y="6667500"/>
            <a:ext cx="33528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대조군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/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실험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집단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1700" y="1473200"/>
            <a:ext cx="12636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2. 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문서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검색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(Ensemble Retrieval)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3200" y="3810000"/>
            <a:ext cx="5575300" cy="1295400"/>
          </a:xfrm>
          <a:prstGeom prst="rect">
            <a:avLst/>
          </a:prstGeom>
        </p:spPr>
        <p:txBody>
          <a:bodyPr anchor="t" rtlCol="false" lIns="0" tIns="68580" rIns="0" bIns="0"/>
          <a:lstStyle/>
          <a:p>
            <a:pPr algn="l" lvl="0">
              <a:lnSpc>
                <a:spcPct val="9129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Chroma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임베딩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검색기</a:t>
            </a:r>
          </a:p>
          <a:p>
            <a:pPr algn="l" lvl="0">
              <a:lnSpc>
                <a:spcPct val="9129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(Vector Retriever)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54300" y="3225800"/>
            <a:ext cx="6794500" cy="900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84500" y="5600700"/>
            <a:ext cx="5486400" cy="236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84500" y="8915400"/>
            <a:ext cx="5676900" cy="92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84500" y="9906000"/>
            <a:ext cx="5676900" cy="177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54000"/>
          </a:blip>
          <a:stretch>
            <a:fillRect/>
          </a:stretch>
        </p:blipFill>
        <p:spPr>
          <a:xfrm rot="19775744">
            <a:off x="8267700" y="5537200"/>
            <a:ext cx="3060700" cy="6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54000"/>
          </a:blip>
          <a:stretch>
            <a:fillRect/>
          </a:stretch>
        </p:blipFill>
        <p:spPr>
          <a:xfrm rot="19775744">
            <a:off x="8267700" y="5537200"/>
            <a:ext cx="3060700" cy="6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alphaModFix amt="14000"/>
          </a:blip>
          <a:stretch>
            <a:fillRect/>
          </a:stretch>
        </p:blipFill>
        <p:spPr>
          <a:xfrm rot="0">
            <a:off x="10947400" y="3225800"/>
            <a:ext cx="6375400" cy="2413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252200" y="7073900"/>
            <a:ext cx="5575300" cy="1079500"/>
          </a:xfrm>
          <a:prstGeom prst="rect">
            <a:avLst/>
          </a:prstGeom>
        </p:spPr>
        <p:txBody>
          <a:bodyPr anchor="t" rtlCol="false" lIns="0" tIns="65024" rIns="0" bIns="0"/>
          <a:lstStyle/>
          <a:p>
            <a:pPr algn="ctr" lvl="0">
              <a:lnSpc>
                <a:spcPct val="91299"/>
              </a:lnSpc>
            </a:pPr>
            <a:r>
              <a:rPr lang="ko-KR" sz="3413" b="false" i="false" u="none" strike="noStrike">
                <a:solidFill>
                  <a:srgbClr val="000000"/>
                </a:solidFill>
                <a:ea typeface="Pretendard Regular"/>
              </a:rPr>
              <a:t>키워드</a:t>
            </a:r>
            <a:r>
              <a:rPr lang="en-US" sz="341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13" b="false" i="false" u="none" strike="noStrike">
                <a:solidFill>
                  <a:srgbClr val="000000"/>
                </a:solidFill>
                <a:ea typeface="Pretendard Regular"/>
              </a:rPr>
              <a:t>중심의</a:t>
            </a:r>
            <a:r>
              <a:rPr lang="en-US" sz="3413" b="false" i="false" u="none" strike="noStrike">
                <a:solidFill>
                  <a:srgbClr val="000000"/>
                </a:solidFill>
                <a:latin typeface="Pretendard Regular"/>
              </a:rPr>
              <a:t>
BM25 </a:t>
            </a:r>
            <a:r>
              <a:rPr lang="ko-KR" sz="3413" b="false" i="false" u="none" strike="noStrike">
                <a:solidFill>
                  <a:srgbClr val="000000"/>
                </a:solidFill>
                <a:ea typeface="Pretendard Regular"/>
              </a:rPr>
              <a:t>검색기</a:t>
            </a:r>
            <a:r>
              <a:rPr lang="en-US" sz="341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13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alphaModFix amt="14000"/>
          </a:blip>
          <a:stretch>
            <a:fillRect/>
          </a:stretch>
        </p:blipFill>
        <p:spPr>
          <a:xfrm rot="0">
            <a:off x="11315700" y="6477000"/>
            <a:ext cx="6007100" cy="2273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19775744">
            <a:off x="8458200" y="8636000"/>
            <a:ext cx="3162300" cy="6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 rot="21507573">
            <a:off x="8661400" y="10769600"/>
            <a:ext cx="2730500" cy="6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>
            <a:alphaModFix amt="13000"/>
          </a:blip>
          <a:stretch>
            <a:fillRect/>
          </a:stretch>
        </p:blipFill>
        <p:spPr>
          <a:xfrm rot="0">
            <a:off x="11391900" y="9588500"/>
            <a:ext cx="6908800" cy="2616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446000" y="9918700"/>
            <a:ext cx="5549900" cy="2425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검색기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(Vector + BM25)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b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하나로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결합하여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가중치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
Ensemble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검색기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
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200400" y="6032500"/>
            <a:ext cx="2400300" cy="1663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9333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7442200" y="4000500"/>
          <a:ext cx="7493000" cy="6324600"/>
        </p:xfrm>
        <a:graphic>
          <a:graphicData uri="http://schemas.openxmlformats.org/drawingml/2006/table">
            <a:tbl>
              <a:tblPr/>
              <a:tblGrid>
                <a:gridCol w="1700367"/>
                <a:gridCol w="5790368"/>
              </a:tblGrid>
              <a:tr h="2107575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999" b="false" i="false" u="none" strike="noStrike">
                          <a:solidFill>
                            <a:srgbClr val="C2C2C2"/>
                          </a:solidFill>
                          <a:latin typeface="Pretendard SemiBold"/>
                        </a:rPr>
                        <a:t>01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프로젝트</a:t>
                      </a:r>
                      <a:r>
                        <a:rPr lang="en-US" sz="4266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개요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07575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999" b="false" i="false" u="none" strike="noStrike">
                          <a:solidFill>
                            <a:srgbClr val="C2C2C2"/>
                          </a:solidFill>
                          <a:latin typeface="Pretendard SemiBold"/>
                        </a:rPr>
                        <a:t>02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4266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수집</a:t>
                      </a:r>
                      <a:r>
                        <a:rPr lang="en-US" sz="4266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&amp; </a:t>
                      </a: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전처리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07575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999" b="false" i="false" u="none" strike="noStrike">
                          <a:solidFill>
                            <a:srgbClr val="C2C2C2"/>
                          </a:solidFill>
                          <a:latin typeface="Pretendard SemiBold"/>
                        </a:rPr>
                        <a:t>03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임베딩</a:t>
                      </a:r>
                      <a:r>
                        <a:rPr lang="en-US" sz="4266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 &amp; </a:t>
                      </a: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벡터</a:t>
                      </a:r>
                      <a:r>
                        <a:rPr lang="en-US" sz="4266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DB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4643100" y="4000500"/>
          <a:ext cx="6718300" cy="6324600"/>
        </p:xfrm>
        <a:graphic>
          <a:graphicData uri="http://schemas.openxmlformats.org/drawingml/2006/table">
            <a:tbl>
              <a:tblPr/>
              <a:tblGrid>
                <a:gridCol w="1462646"/>
                <a:gridCol w="5259102"/>
              </a:tblGrid>
              <a:tr h="2107575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999" b="false" i="false" u="none" strike="noStrike">
                          <a:solidFill>
                            <a:srgbClr val="C2C2C2"/>
                          </a:solidFill>
                          <a:latin typeface="Pretendard SemiBold"/>
                        </a:rPr>
                        <a:t>04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4266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RAGAS </a:t>
                      </a: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평가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07575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999" b="false" i="false" u="none" strike="noStrike">
                          <a:solidFill>
                            <a:srgbClr val="C2C2C2"/>
                          </a:solidFill>
                          <a:latin typeface="Pretendard SemiBold"/>
                        </a:rPr>
                        <a:t>05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4266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RAG </a:t>
                      </a: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구축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07575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999" b="false" i="false" u="none" strike="noStrike">
                          <a:solidFill>
                            <a:srgbClr val="C2C2C2"/>
                          </a:solidFill>
                          <a:latin typeface="Pretendard SemiBold"/>
                        </a:rPr>
                        <a:t>06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4266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Streamlit </a:t>
                      </a:r>
                      <a:r>
                        <a:rPr lang="ko-KR" sz="4266" b="false" i="false" u="none" strike="noStrike">
                          <a:solidFill>
                            <a:srgbClr val="000000"/>
                          </a:solidFill>
                          <a:ea typeface="Pretendard SemiBold"/>
                        </a:rPr>
                        <a:t>시현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300" y="1473200"/>
            <a:ext cx="106172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3. 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문서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필터링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(Self-Check)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" y="3200400"/>
            <a:ext cx="11163300" cy="935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 rot="0">
            <a:off x="12992100" y="2527300"/>
            <a:ext cx="6375400" cy="241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54000"/>
          </a:blip>
          <a:stretch>
            <a:fillRect/>
          </a:stretch>
        </p:blipFill>
        <p:spPr>
          <a:xfrm rot="20191389">
            <a:off x="8407400" y="5130800"/>
            <a:ext cx="48260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5867400"/>
            <a:ext cx="7391400" cy="124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" y="7518400"/>
            <a:ext cx="10693400" cy="444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 rot="21284001">
            <a:off x="11899900" y="8013700"/>
            <a:ext cx="2806700" cy="114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280900" y="3060700"/>
            <a:ext cx="7505700" cy="1371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Ensemble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검색기로</a:t>
            </a:r>
            <a:b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65200" y="8940800"/>
            <a:ext cx="9512300" cy="448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14000"/>
          </a:blip>
          <a:stretch>
            <a:fillRect/>
          </a:stretch>
        </p:blipFill>
        <p:spPr>
          <a:xfrm rot="0">
            <a:off x="14693900" y="6184900"/>
            <a:ext cx="7759700" cy="3492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601700" y="6616700"/>
            <a:ext cx="9944100" cy="440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LLM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문서와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원본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 query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 
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관련성을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평가해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
KEEP / DROP 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반환</a:t>
            </a:r>
          </a:p>
          <a:p>
            <a:pPr algn="ctr" lvl="0">
              <a:lnSpc>
                <a:spcPct val="116199"/>
              </a:lnSpc>
            </a:pP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-&gt; KEEP 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문서만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 context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36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536" b="false" i="false" u="none" strike="noStrike">
                <a:solidFill>
                  <a:srgbClr val="000000"/>
                </a:solidFill>
                <a:latin typeface="Pretendard Regular"/>
              </a:rPr>
              <a:t>
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8200" y="1993900"/>
            <a:ext cx="118110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4. 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답변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(RAG Generation)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3898900"/>
            <a:ext cx="14846300" cy="670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3898900"/>
            <a:ext cx="14846300" cy="670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6019800"/>
            <a:ext cx="9829800" cy="104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7391400"/>
            <a:ext cx="7391400" cy="132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9220200"/>
            <a:ext cx="11760200" cy="1244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54000"/>
          </a:blip>
          <a:stretch>
            <a:fillRect/>
          </a:stretch>
        </p:blipFill>
        <p:spPr>
          <a:xfrm rot="20152518">
            <a:off x="10579100" y="5549900"/>
            <a:ext cx="59563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14000"/>
          </a:blip>
          <a:stretch>
            <a:fillRect/>
          </a:stretch>
        </p:blipFill>
        <p:spPr>
          <a:xfrm rot="0">
            <a:off x="16306800" y="2705100"/>
            <a:ext cx="6375400" cy="2413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659100" y="3314700"/>
            <a:ext cx="7480300" cy="1181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질문의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내용만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추출한</a:t>
            </a:r>
          </a:p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변형된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질의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(transformed)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48000" y="6299200"/>
            <a:ext cx="7480300" cy="2374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변형된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질의로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</a:p>
          <a:p>
            <a:pPr algn="ctr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-&gt; 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검색한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질의와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
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관련이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문서만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문맥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(context)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화</a:t>
            </a:r>
            <a:r>
              <a:rPr lang="en" sz="33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  <a:r>
              <a:rPr lang="en" sz="33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14000"/>
          </a:blip>
          <a:stretch>
            <a:fillRect/>
          </a:stretch>
        </p:blipFill>
        <p:spPr>
          <a:xfrm rot="0">
            <a:off x="15976600" y="5854700"/>
            <a:ext cx="7188200" cy="281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>
            <a:alphaModFix amt="14000"/>
          </a:blip>
          <a:stretch>
            <a:fillRect/>
          </a:stretch>
        </p:blipFill>
        <p:spPr>
          <a:xfrm rot="0">
            <a:off x="16776700" y="9525000"/>
            <a:ext cx="5575300" cy="218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 rot="21393420">
            <a:off x="8382000" y="7734300"/>
            <a:ext cx="7594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>
            <a:alphaModFix amt="54000"/>
          </a:blip>
          <a:stretch>
            <a:fillRect/>
          </a:stretch>
        </p:blipFill>
        <p:spPr>
          <a:xfrm rot="546240">
            <a:off x="12738100" y="10033000"/>
            <a:ext cx="4216400" cy="101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811500" y="10261600"/>
            <a:ext cx="74803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rag chain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답변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31800" y="9271000"/>
            <a:ext cx="34290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5400" y="3517900"/>
            <a:ext cx="19735800" cy="1892300"/>
          </a:xfrm>
          <a:prstGeom prst="rect">
            <a:avLst/>
          </a:prstGeom>
        </p:spPr>
        <p:txBody>
          <a:bodyPr anchor="t" rtlCol="false" lIns="0" tIns="100493" rIns="0" bIns="0"/>
          <a:lstStyle/>
          <a:p>
            <a:pPr algn="l" lvl="0">
              <a:lnSpc>
                <a:spcPct val="92130"/>
              </a:lnSpc>
            </a:pPr>
            <a:r>
              <a:rPr lang="en" sz="4390" b="false" i="false" u="none" strike="noStrike">
                <a:solidFill>
                  <a:srgbClr val="000000"/>
                </a:solidFill>
                <a:ea typeface="Pretendard Regular"/>
              </a:rPr>
              <a:t>왜</a:t>
            </a:r>
            <a:r>
              <a:rPr lang="en" sz="4390" b="false" i="false" u="none" strike="noStrike">
                <a:solidFill>
                  <a:srgbClr val="3A4CA8"/>
                </a:solidFill>
                <a:latin typeface="Pretendard Regular"/>
              </a:rPr>
              <a:t> Query Rewrite + Self-Check</a:t>
            </a:r>
            <a:r>
              <a:rPr lang="ko-KR" sz="439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4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90" b="false" i="false" u="none" strike="noStrike">
                <a:solidFill>
                  <a:srgbClr val="000000"/>
                </a:solidFill>
                <a:ea typeface="Pretendard Regular"/>
              </a:rPr>
              <a:t>필요한가</a:t>
            </a:r>
            <a:r>
              <a:rPr lang="en-US" sz="4390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  <a:br>
              <a:rPr lang="en-US" sz="4390" b="false" i="false" u="none" strike="noStrike">
                <a:solidFill>
                  <a:srgbClr val="000000"/>
                </a:solidFill>
                <a:latin typeface="Pretendard Regular"/>
              </a:rPr>
            </a:b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01600" y="1270000"/>
            <a:ext cx="8026400" cy="1203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01600" y="1270000"/>
            <a:ext cx="8026400" cy="12039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976600" y="4889500"/>
            <a:ext cx="3568700" cy="558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12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(</a:t>
            </a:r>
            <a:r>
              <a:rPr lang="ko-KR" sz="312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핵심만</a:t>
            </a:r>
            <a:r>
              <a:rPr lang="en-US" sz="312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312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추출</a:t>
            </a:r>
            <a:r>
              <a:rPr lang="en-US" sz="312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)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2400" y="7188200"/>
            <a:ext cx="38735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4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(</a:t>
            </a:r>
            <a:r>
              <a:rPr lang="ko-KR" sz="244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벡터</a:t>
            </a:r>
            <a:r>
              <a:rPr lang="en-US" sz="244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+BM25, </a:t>
            </a:r>
            <a:r>
              <a:rPr lang="ko-KR" sz="244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검색</a:t>
            </a:r>
            <a:r>
              <a:rPr lang="en-US" sz="244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44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문서</a:t>
            </a:r>
            <a:r>
              <a:rPr lang="en-US" sz="244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5</a:t>
            </a:r>
            <a:r>
              <a:rPr lang="ko-KR" sz="244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개</a:t>
            </a:r>
            <a:r>
              <a:rPr lang="en-US" sz="2446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92400" y="9398000"/>
            <a:ext cx="3886200" cy="48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  (</a:t>
            </a:r>
            <a:r>
              <a:rPr lang="ko-KR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문서</a:t>
            </a: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관련성</a:t>
            </a: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2</a:t>
            </a:r>
            <a:r>
              <a:rPr lang="ko-KR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차</a:t>
            </a: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검증</a:t>
            </a: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)  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46400" y="11658600"/>
            <a:ext cx="3886200" cy="48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(</a:t>
            </a:r>
            <a:r>
              <a:rPr lang="ko-KR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문백</a:t>
            </a: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기반</a:t>
            </a: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답변</a:t>
            </a: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생성</a:t>
            </a:r>
            <a:r>
              <a:rPr lang="en-US" sz="2718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) </a:t>
            </a:r>
            <a:r>
              <a:rPr lang="en" sz="2582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700" y="1663700"/>
            <a:ext cx="97536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전체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RAG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파이프라인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흐름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31800" y="9271000"/>
            <a:ext cx="34290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17700" y="1270000"/>
            <a:ext cx="8674100" cy="1301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17700" y="1270000"/>
            <a:ext cx="8674100" cy="13017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059400" y="5181600"/>
            <a:ext cx="38608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7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(</a:t>
            </a:r>
            <a:r>
              <a:rPr lang="ko-KR" sz="337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핵심만</a:t>
            </a:r>
            <a:r>
              <a:rPr lang="en-US" sz="337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337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추출</a:t>
            </a:r>
            <a:r>
              <a:rPr lang="en-US" sz="337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)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24400" y="7658100"/>
            <a:ext cx="4191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643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(</a:t>
            </a:r>
            <a:r>
              <a:rPr lang="ko-KR" sz="2643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벡터</a:t>
            </a:r>
            <a:r>
              <a:rPr lang="en-US" sz="2643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+BM25, </a:t>
            </a:r>
            <a:r>
              <a:rPr lang="ko-KR" sz="2643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검색</a:t>
            </a:r>
            <a:r>
              <a:rPr lang="en-US" sz="2643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643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문서</a:t>
            </a:r>
            <a:r>
              <a:rPr lang="en-US" sz="2643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5</a:t>
            </a:r>
            <a:r>
              <a:rPr lang="ko-KR" sz="2643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개</a:t>
            </a:r>
            <a:r>
              <a:rPr lang="en-US" sz="2643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24400" y="10045700"/>
            <a:ext cx="42037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  (</a:t>
            </a:r>
            <a:r>
              <a:rPr lang="ko-KR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문서</a:t>
            </a: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관련성</a:t>
            </a: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2</a:t>
            </a:r>
            <a:r>
              <a:rPr lang="ko-KR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차</a:t>
            </a: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검증</a:t>
            </a: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)  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91100" y="12484100"/>
            <a:ext cx="42037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(</a:t>
            </a:r>
            <a:r>
              <a:rPr lang="ko-KR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문백</a:t>
            </a: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기반</a:t>
            </a: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답변</a:t>
            </a: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 </a:t>
            </a:r>
            <a:r>
              <a:rPr lang="ko-KR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GodoM"/>
              </a:rPr>
              <a:t>생성</a:t>
            </a:r>
            <a:r>
              <a:rPr lang="en-US" sz="2937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) </a:t>
            </a:r>
            <a:r>
              <a:rPr lang="en" sz="279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GodoM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9000" y="2959100"/>
            <a:ext cx="13893800" cy="69469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VectorDB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규모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34600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청크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
→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단일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검색만으로는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정확한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선별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algn="l" lvl="0">
              <a:lnSpc>
                <a:spcPct val="116199"/>
              </a:lnSpc>
            </a:pPr>
            <a:r>
              <a:rPr lang="en" sz="434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2" indent="-342900" marL="89408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Query Rewriting
 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질의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필수적인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정보만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불필요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표현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    →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노이즈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16199"/>
              </a:lnSpc>
            </a:pPr>
            <a:r>
              <a:rPr lang="en" sz="434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2" indent="-342900" marL="89408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Self-Check Filtering
→ LLM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검색된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문서와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질의의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관련성</a:t>
            </a:r>
            <a:r>
              <a:rPr lang="en-US" sz="4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  <a:t>재평가</a:t>
            </a:r>
            <a:br>
              <a:rPr lang="ko-KR" sz="4340" b="false" i="false" u="none" strike="noStrike">
                <a:solidFill>
                  <a:srgbClr val="000000"/>
                </a:solidFill>
                <a:ea typeface="Pretendard Regular"/>
              </a:rPr>
            </a:br>
          </a:p>
        </p:txBody>
      </p:sp>
      <p:sp>
        <p:nvSpPr>
          <p:cNvPr name="TextBox 15" id="15"/>
          <p:cNvSpPr txBox="true"/>
          <p:nvPr/>
        </p:nvSpPr>
        <p:spPr>
          <a:xfrm rot="0">
            <a:off x="1600200" y="10680700"/>
            <a:ext cx="16281400" cy="199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→ 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두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단계의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전처리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검증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과정을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추가해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
     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단일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검색에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비해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 RAG 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성능</a:t>
            </a: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70000" y="2997200"/>
            <a:ext cx="57404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Streamlit 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시현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" y="5435600"/>
            <a:ext cx="10896600" cy="647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7937500"/>
            <a:ext cx="9347200" cy="397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42900" y="4521200"/>
            <a:ext cx="9347200" cy="2451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42900" y="3848100"/>
            <a:ext cx="7543800" cy="1092200"/>
          </a:xfrm>
          <a:prstGeom prst="rect">
            <a:avLst/>
          </a:prstGeom>
        </p:spPr>
        <p:txBody>
          <a:bodyPr anchor="ctr" rtlCol="false" lIns="0" tIns="37253" rIns="0" bIns="42333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Noto Sans CJK KR Regular"/>
              </a:rPr>
              <a:t>문서</a:t>
            </a:r>
            <a:r>
              <a:rPr lang="en-US" sz="2933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Noto Sans CJK KR Regular"/>
              </a:rPr>
              <a:t>없는</a:t>
            </a:r>
            <a:r>
              <a:rPr lang="en-US" sz="2933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Noto Sans CJK KR Regular"/>
              </a:rPr>
              <a:t>질문</a:t>
            </a:r>
          </a:p>
          <a:p>
            <a:pPr algn="l" lvl="0">
              <a:lnSpc>
                <a:spcPct val="99600"/>
              </a:lnSpc>
            </a:pPr>
            <a:r>
              <a:rPr lang="en" sz="3333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42900" y="7277100"/>
            <a:ext cx="7543800" cy="1092200"/>
          </a:xfrm>
          <a:prstGeom prst="rect">
            <a:avLst/>
          </a:prstGeom>
        </p:spPr>
        <p:txBody>
          <a:bodyPr anchor="ctr" rtlCol="false" lIns="0" tIns="37253" rIns="0" bIns="42333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Noto Sans CJK KR Regular"/>
              </a:rPr>
              <a:t>문서</a:t>
            </a:r>
            <a:r>
              <a:rPr lang="en-US" sz="2933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933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Noto Sans CJK KR Regular"/>
              </a:rPr>
              <a:t>질문</a:t>
            </a:r>
          </a:p>
          <a:p>
            <a:pPr algn="l" lvl="0">
              <a:lnSpc>
                <a:spcPct val="99600"/>
              </a:lnSpc>
            </a:pPr>
            <a:r>
              <a:rPr lang="en" sz="3333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70000" y="2997200"/>
            <a:ext cx="1714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666" b="false" i="false" u="none" strike="noStrike">
                <a:solidFill>
                  <a:srgbClr val="000000"/>
                </a:solidFill>
                <a:ea typeface="Pretendard Bold"/>
              </a:rPr>
              <a:t>결론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500" y="7112000"/>
            <a:ext cx="13766800" cy="901700"/>
          </a:xfrm>
          <a:prstGeom prst="rect">
            <a:avLst/>
          </a:prstGeom>
        </p:spPr>
        <p:txBody>
          <a:bodyPr anchor="ctr" rtlCol="false" lIns="0" tIns="47371" rIns="0" bIns="47371"/>
          <a:lstStyle/>
          <a:p>
            <a:pPr algn="l" lvl="0">
              <a:lnSpc>
                <a:spcPct val="99600"/>
              </a:lnSpc>
            </a:pPr>
            <a:r>
              <a:rPr lang="en-US" sz="4385" b="true" i="false" u="none" strike="noStrike">
                <a:solidFill>
                  <a:srgbClr val="000000"/>
                </a:solidFill>
                <a:ea typeface="Noto Sans CJK KR Regular"/>
              </a:rPr>
              <a:t>② RAGAS</a:t>
            </a:r>
            <a:r>
              <a:rPr lang="ko-KR" sz="4385" b="tru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4385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5" b="true" i="false" u="none" strike="noStrike">
                <a:solidFill>
                  <a:srgbClr val="000000"/>
                </a:solidFill>
                <a:ea typeface="Noto Sans CJK KR Regular"/>
              </a:rPr>
              <a:t>모델</a:t>
            </a:r>
            <a:r>
              <a:rPr lang="en-US" sz="4385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5" b="tru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4385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5" b="true" i="false" u="none" strike="noStrike">
                <a:solidFill>
                  <a:srgbClr val="000000"/>
                </a:solidFill>
                <a:ea typeface="Noto Sans CJK KR Regular"/>
              </a:rPr>
              <a:t>리트리버</a:t>
            </a:r>
            <a:r>
              <a:rPr lang="en-US" sz="4385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5" b="true" i="false" u="none" strike="noStrike">
                <a:solidFill>
                  <a:srgbClr val="000000"/>
                </a:solidFill>
                <a:ea typeface="Noto Sans CJK KR Regular"/>
              </a:rPr>
              <a:t>선택</a:t>
            </a:r>
            <a:r>
              <a:rPr lang="en-US" sz="4385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5" b="true" i="false" u="none" strike="noStrike">
                <a:solidFill>
                  <a:srgbClr val="000000"/>
                </a:solidFill>
                <a:ea typeface="Noto Sans CJK KR Regular"/>
              </a:rPr>
              <a:t>근거</a:t>
            </a:r>
            <a:r>
              <a:rPr lang="en-US" sz="4385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5" b="true" i="false" u="none" strike="noStrike">
                <a:solidFill>
                  <a:srgbClr val="000000"/>
                </a:solidFill>
                <a:ea typeface="Noto Sans CJK KR Regular"/>
              </a:rPr>
              <a:t>확보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500" y="5029200"/>
            <a:ext cx="17411700" cy="1574800"/>
          </a:xfrm>
          <a:prstGeom prst="rect">
            <a:avLst/>
          </a:prstGeom>
        </p:spPr>
        <p:txBody>
          <a:bodyPr anchor="ctr" rtlCol="false" lIns="0" tIns="47413" rIns="0" bIns="47413"/>
          <a:lstStyle/>
          <a:p>
            <a:pPr algn="l" lvl="0">
              <a:lnSpc>
                <a:spcPct val="99600"/>
              </a:lnSpc>
            </a:pPr>
            <a:r>
              <a:rPr lang="en-US" sz="4389" b="true" i="false" u="none" strike="noStrike">
                <a:solidFill>
                  <a:srgbClr val="000000"/>
                </a:solidFill>
                <a:ea typeface="Noto Sans CJK KR Regular"/>
              </a:rPr>
              <a:t>①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수의학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서적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논문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수의사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-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보호자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상담기록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기반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
   -&gt;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도메인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특화</a:t>
            </a:r>
            <a:r>
              <a:rPr lang="en-US" sz="4389" b="true" i="false" u="none" strike="noStrike">
                <a:solidFill>
                  <a:srgbClr val="000000"/>
                </a:solidFill>
                <a:latin typeface="Noto Sans CJK KR Regular"/>
              </a:rPr>
              <a:t> RAG </a:t>
            </a:r>
            <a:r>
              <a:rPr lang="ko-KR" sz="4389" b="true" i="false" u="none" strike="noStrike">
                <a:solidFill>
                  <a:srgbClr val="000000"/>
                </a:solidFill>
                <a:ea typeface="Noto Sans CJK KR Regular"/>
              </a:rPr>
              <a:t>설계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0400" y="10553700"/>
            <a:ext cx="20193000" cy="1371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“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본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시스템은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수의사를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대체하는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것이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아니라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 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보호자가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더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빠르고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정확한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의사결정을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내릴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수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있도록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돕는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en-US" sz="3857" b="false" i="false" u="none" strike="noStrike">
                <a:solidFill>
                  <a:srgbClr val="3A4CA8"/>
                </a:solidFill>
                <a:latin typeface="Roboto"/>
              </a:rPr>
              <a:t>‘</a:t>
            </a:r>
            <a:r>
              <a:rPr lang="ko-KR" sz="3857" b="false" i="false" u="none" strike="noStrike">
                <a:solidFill>
                  <a:srgbClr val="3A4CA8"/>
                </a:solidFill>
                <a:ea typeface="Roboto"/>
              </a:rPr>
              <a:t>보조적</a:t>
            </a:r>
            <a:r>
              <a:rPr lang="en-US" sz="3857" b="false" i="false" u="none" strike="noStrike">
                <a:solidFill>
                  <a:srgbClr val="3A4CA8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3A4CA8"/>
                </a:solidFill>
                <a:ea typeface="Roboto"/>
              </a:rPr>
              <a:t>의학</a:t>
            </a:r>
            <a:r>
              <a:rPr lang="en-US" sz="3857" b="false" i="false" u="none" strike="noStrike">
                <a:solidFill>
                  <a:srgbClr val="3A4CA8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3A4CA8"/>
                </a:solidFill>
                <a:ea typeface="Roboto"/>
              </a:rPr>
              <a:t>정보</a:t>
            </a:r>
            <a:r>
              <a:rPr lang="en-US" sz="3857" b="false" i="false" u="none" strike="noStrike">
                <a:solidFill>
                  <a:srgbClr val="3A4CA8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3A4CA8"/>
                </a:solidFill>
                <a:ea typeface="Roboto"/>
              </a:rPr>
              <a:t>제공</a:t>
            </a:r>
            <a:r>
              <a:rPr lang="en-US" sz="3857" b="false" i="false" u="none" strike="noStrike">
                <a:solidFill>
                  <a:srgbClr val="3A4CA8"/>
                </a:solidFill>
                <a:latin typeface="Roboto"/>
              </a:rPr>
              <a:t> </a:t>
            </a:r>
            <a:r>
              <a:rPr lang="ko-KR" sz="3857" b="false" i="false" u="none" strike="noStrike">
                <a:solidFill>
                  <a:srgbClr val="3A4CA8"/>
                </a:solidFill>
                <a:ea typeface="Roboto"/>
              </a:rPr>
              <a:t>시스템</a:t>
            </a:r>
            <a:r>
              <a:rPr lang="en-US" sz="3857" b="false" i="false" u="none" strike="noStrike">
                <a:solidFill>
                  <a:srgbClr val="3A4CA8"/>
                </a:solidFill>
                <a:latin typeface="Roboto"/>
              </a:rPr>
              <a:t>’</a:t>
            </a:r>
            <a:r>
              <a:rPr lang="ko-KR" sz="3857" b="false" i="false" u="none" strike="noStrike">
                <a:solidFill>
                  <a:srgbClr val="000000"/>
                </a:solidFill>
                <a:ea typeface="Roboto"/>
              </a:rPr>
              <a:t>입니다</a:t>
            </a:r>
            <a:r>
              <a:rPr lang="en-US" sz="3857" b="false" i="false" u="none" strike="noStrike">
                <a:solidFill>
                  <a:srgbClr val="000000"/>
                </a:solidFill>
                <a:latin typeface="Roboto"/>
              </a:rPr>
              <a:t>"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074900" y="2819400"/>
            <a:ext cx="6515100" cy="6515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5400" y="2019300"/>
            <a:ext cx="50419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향후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방향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1600" y="3797300"/>
            <a:ext cx="6642100" cy="1358900"/>
          </a:xfrm>
          <a:prstGeom prst="rect">
            <a:avLst/>
          </a:prstGeom>
        </p:spPr>
        <p:txBody>
          <a:bodyPr anchor="ctr" rtlCol="false" lIns="0" tIns="138853" rIns="0" bIns="42333"/>
          <a:lstStyle/>
          <a:p>
            <a:pPr algn="ctr" lvl="0">
              <a:lnSpc>
                <a:spcPct val="82170"/>
              </a:lnSpc>
            </a:pPr>
            <a:r>
              <a:rPr lang="en-US" sz="5333" b="true" i="false" u="none" strike="noStrike" spc="426">
                <a:solidFill>
                  <a:srgbClr val="000000"/>
                </a:solidFill>
                <a:latin typeface="Pretendard Light"/>
              </a:rPr>
              <a:t>1. </a:t>
            </a:r>
            <a:r>
              <a:rPr lang="ko-KR" sz="5333" b="true" i="false" u="none" strike="noStrike" spc="426">
                <a:solidFill>
                  <a:srgbClr val="000000"/>
                </a:solidFill>
                <a:ea typeface="Pretendard Light"/>
              </a:rPr>
              <a:t>할루시네이션</a:t>
            </a:r>
            <a:r>
              <a:rPr lang="en-US" sz="5333" b="true" i="false" u="none" strike="noStrike" spc="426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5333" b="true" i="false" u="none" strike="noStrike" spc="426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" sz="5333" b="tru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en" sz="3333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38400" y="6134100"/>
            <a:ext cx="12433300" cy="563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989300" y="6134100"/>
            <a:ext cx="4089400" cy="5524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81500" y="86106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08000" y="6286500"/>
            <a:ext cx="6858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83500" y="6045200"/>
            <a:ext cx="2070100" cy="1422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277228">
            <a:off x="17284700" y="7759700"/>
            <a:ext cx="3467100" cy="139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374900" y="5003800"/>
            <a:ext cx="17538700" cy="685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비상식적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질문에도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키워드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매칭으로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근거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의학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답변이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생성되는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한계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5400" y="2019300"/>
            <a:ext cx="50419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향후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개선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방향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4300" y="4914900"/>
            <a:ext cx="7962900" cy="1943100"/>
          </a:xfrm>
          <a:prstGeom prst="rect">
            <a:avLst/>
          </a:prstGeom>
        </p:spPr>
        <p:txBody>
          <a:bodyPr anchor="ctr" rtlCol="false" lIns="0" tIns="67733" rIns="0" bIns="42333"/>
          <a:lstStyle/>
          <a:p>
            <a:pPr algn="l" lvl="0">
              <a:lnSpc>
                <a:spcPct val="99600"/>
              </a:lnSpc>
            </a:pPr>
            <a:r>
              <a:rPr lang="en-US" sz="5333" b="true" i="false" u="none" strike="noStrike">
                <a:solidFill>
                  <a:srgbClr val="000000"/>
                </a:solidFill>
                <a:latin typeface="Pretendard Light"/>
              </a:rPr>
              <a:t>2. Multi-modal </a:t>
            </a:r>
            <a:r>
              <a:rPr lang="ko-KR" sz="5333" b="true" i="false" u="none" strike="noStrike">
                <a:solidFill>
                  <a:srgbClr val="000000"/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99600"/>
              </a:lnSpc>
            </a:pPr>
            <a:r>
              <a:rPr lang="en" sz="2666" b="tru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" sz="3333" b="tru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03600" y="6172200"/>
            <a:ext cx="7785100" cy="3200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분석이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"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멀티모달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LLM(GPT-4V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) "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도입</a:t>
            </a:r>
          </a:p>
          <a:p>
            <a:pPr algn="l" lvl="0">
              <a:lnSpc>
                <a:spcPct val="116199"/>
              </a:lnSpc>
            </a:pPr>
            <a:r>
              <a:rPr lang="en" sz="3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증상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해석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 
→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정확한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상담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25400" y="4914900"/>
            <a:ext cx="8229600" cy="1943100"/>
          </a:xfrm>
          <a:prstGeom prst="rect">
            <a:avLst/>
          </a:prstGeom>
        </p:spPr>
        <p:txBody>
          <a:bodyPr anchor="ctr" rtlCol="false" lIns="0" tIns="67733" rIns="0" bIns="42333"/>
          <a:lstStyle/>
          <a:p>
            <a:pPr algn="l" lvl="0">
              <a:lnSpc>
                <a:spcPct val="99600"/>
              </a:lnSpc>
            </a:pPr>
            <a:r>
              <a:rPr lang="en-US" sz="5333" b="true" i="false" u="none" strike="noStrike">
                <a:solidFill>
                  <a:srgbClr val="000000"/>
                </a:solidFill>
                <a:latin typeface="Pretendard Light"/>
              </a:rPr>
              <a:t>3. </a:t>
            </a:r>
            <a:r>
              <a:rPr lang="ko-KR" sz="5333" b="true" i="false" u="none" strike="noStrike">
                <a:solidFill>
                  <a:srgbClr val="000000"/>
                </a:solidFill>
                <a:ea typeface="Pretendard Light"/>
              </a:rPr>
              <a:t>동물병원</a:t>
            </a:r>
            <a:r>
              <a:rPr lang="en-US" sz="5333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333" b="true" i="false" u="none" strike="noStrike">
                <a:solidFill>
                  <a:srgbClr val="000000"/>
                </a:solidFill>
                <a:ea typeface="Pretendard Light"/>
              </a:rPr>
              <a:t>안내</a:t>
            </a:r>
            <a:r>
              <a:rPr lang="en-US" sz="5333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333" b="tru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5333" b="tru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333" b="true" i="false" u="none" strike="noStrike">
                <a:solidFill>
                  <a:srgbClr val="000000"/>
                </a:solidFill>
                <a:ea typeface="Pretendard Light"/>
              </a:rPr>
              <a:t>추가</a:t>
            </a:r>
          </a:p>
          <a:p>
            <a:pPr algn="l" lvl="0">
              <a:lnSpc>
                <a:spcPct val="99600"/>
              </a:lnSpc>
            </a:pPr>
            <a:r>
              <a:rPr lang="en" sz="2666" b="tru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" sz="3333" b="tru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25500" y="6172200"/>
            <a:ext cx="10185400" cy="2565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연동</a:t>
            </a:r>
          </a:p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동물병원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안내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
“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가까운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병원은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○○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.” +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지도내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18600" y="5803900"/>
            <a:ext cx="5245100" cy="142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8000" b="false" i="false" u="none" strike="noStrike">
                <a:solidFill>
                  <a:srgbClr val="000000"/>
                </a:solidFill>
                <a:ea typeface="Pretendard Bold"/>
              </a:rPr>
              <a:t>감사합니다</a:t>
            </a:r>
            <a:r>
              <a:rPr lang="en-US" sz="8000" b="false" i="false" u="none" strike="noStrike">
                <a:solidFill>
                  <a:srgbClr val="000000"/>
                </a:solidFill>
                <a:latin typeface="Pretendard Bold"/>
              </a:rPr>
              <a:t>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02100" y="6273800"/>
            <a:ext cx="7213600" cy="2019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02100" y="8813800"/>
            <a:ext cx="7213600" cy="201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71300" y="6273800"/>
            <a:ext cx="7213600" cy="2019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71300" y="8813800"/>
            <a:ext cx="7213600" cy="201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11300" y="2908300"/>
            <a:ext cx="48387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0400" y="4838700"/>
            <a:ext cx="19659600" cy="685800"/>
          </a:xfrm>
          <a:prstGeom prst="rect">
            <a:avLst/>
          </a:prstGeom>
        </p:spPr>
        <p:txBody>
          <a:bodyPr anchor="ctr" rtlCol="false" lIns="0" tIns="49107" rIns="0" bIns="49107"/>
          <a:lstStyle/>
          <a:p>
            <a:pPr algn="ctr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반려견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증상을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입력하면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관련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수의학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지식을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바탕으로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상담을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제공하는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RAG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챗봇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개발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483100" y="9029700"/>
            <a:ext cx="1549400" cy="1587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981700" y="9169400"/>
            <a:ext cx="4635500" cy="1104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RAGAS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기반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객관적인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성능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평가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81700" y="6692900"/>
            <a:ext cx="4622800" cy="11684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30,000+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수의학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문서</a:t>
            </a:r>
          </a:p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Q&amp;A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68400" y="6667500"/>
            <a:ext cx="4622800" cy="1231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LLM + RAG + Ensemble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검색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구조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66800" y="9271000"/>
            <a:ext cx="4826000" cy="1104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en" sz="3333" b="true" i="false" u="none" strike="noStrike">
                <a:solidFill>
                  <a:srgbClr val="000000"/>
                </a:solidFill>
                <a:latin typeface="Noto Sans CJK KR Regular"/>
              </a:rPr>
              <a:t>Streamlit UI</a:t>
            </a:r>
          </a:p>
          <a:p>
            <a:pPr algn="ctr" lvl="0">
              <a:lnSpc>
                <a:spcPct val="99600"/>
              </a:lnSpc>
            </a:pP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가능한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챗봇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구현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68800" y="6426200"/>
            <a:ext cx="1714500" cy="1714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12600" y="6375400"/>
            <a:ext cx="1803400" cy="1803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38000" y="8953500"/>
            <a:ext cx="17526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11300" y="2908300"/>
            <a:ext cx="72517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인식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&amp;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해결방안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47900" y="5029200"/>
            <a:ext cx="14808200" cy="1739900"/>
          </a:xfrm>
          <a:prstGeom prst="rect">
            <a:avLst/>
          </a:prstGeom>
        </p:spPr>
        <p:txBody>
          <a:bodyPr anchor="ctr" rtlCol="false" lIns="0" tIns="47413" rIns="0" bIns="42333"/>
          <a:lstStyle/>
          <a:p>
            <a:pPr algn="l" lvl="0">
              <a:lnSpc>
                <a:spcPct val="99600"/>
              </a:lnSpc>
            </a:pPr>
            <a:r>
              <a:rPr lang="ko-KR" sz="3733" b="true" i="false" u="none" strike="noStrike">
                <a:solidFill>
                  <a:srgbClr val="12887A"/>
                </a:solidFill>
                <a:ea typeface="Noto Sans CJK KR Regular"/>
              </a:rPr>
              <a:t>문제</a:t>
            </a:r>
            <a:r>
              <a:rPr lang="en-US" sz="3733" b="true" i="false" u="none" strike="noStrike">
                <a:solidFill>
                  <a:srgbClr val="12887A"/>
                </a:solidFill>
                <a:latin typeface="Noto Sans CJK KR Regular"/>
              </a:rPr>
              <a:t> 1  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신뢰할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수의학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정보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찾기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어려움</a:t>
            </a:r>
          </a:p>
          <a:p>
            <a:pPr algn="l" lvl="0">
              <a:lnSpc>
                <a:spcPct val="99600"/>
              </a:lnSpc>
            </a:pPr>
            <a:r>
              <a:rPr lang="en" sz="3333" b="tru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→ 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수의학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서적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+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상담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기반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(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답변에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문서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표기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7900" y="7327900"/>
            <a:ext cx="15608300" cy="1828800"/>
          </a:xfrm>
          <a:prstGeom prst="rect">
            <a:avLst/>
          </a:prstGeom>
        </p:spPr>
        <p:txBody>
          <a:bodyPr anchor="ctr" rtlCol="false" lIns="0" tIns="47413" rIns="0" bIns="42333"/>
          <a:lstStyle/>
          <a:p>
            <a:pPr algn="l" lvl="0">
              <a:lnSpc>
                <a:spcPct val="99600"/>
              </a:lnSpc>
            </a:pPr>
            <a:r>
              <a:rPr lang="ko-KR" sz="3733" b="true" i="false" u="none" strike="noStrike">
                <a:solidFill>
                  <a:srgbClr val="12887A"/>
                </a:solidFill>
                <a:ea typeface="Noto Sans CJK KR Regular"/>
              </a:rPr>
              <a:t>문제</a:t>
            </a:r>
            <a:r>
              <a:rPr lang="en-US" sz="3733" b="true" i="false" u="none" strike="noStrike">
                <a:solidFill>
                  <a:srgbClr val="12887A"/>
                </a:solidFill>
                <a:latin typeface="Noto Sans CJK KR Regular"/>
              </a:rPr>
              <a:t> 2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   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검색엔진은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키워드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위주여서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맥락있는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상담이</a:t>
            </a:r>
            <a:r>
              <a:rPr lang="en-US" sz="37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Noto Sans CJK KR Regular"/>
              </a:rPr>
              <a:t>어려움</a:t>
            </a:r>
          </a:p>
          <a:p>
            <a:pPr algn="l" lvl="0">
              <a:lnSpc>
                <a:spcPct val="99600"/>
              </a:lnSpc>
            </a:pPr>
            <a:r>
              <a:rPr lang="en" sz="3333" b="tru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→ Ensemble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검색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(Vector Search + BM25)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문맥기반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탐색</a:t>
            </a:r>
            <a:r>
              <a:rPr lang="en-US" sz="3333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true" i="false" u="none" strike="noStrike">
                <a:solidFill>
                  <a:srgbClr val="000000"/>
                </a:solidFill>
                <a:ea typeface="Noto Sans CJK KR Regular"/>
              </a:rPr>
              <a:t>제공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73500" y="5791200"/>
            <a:ext cx="15709900" cy="2400300"/>
          </a:xfrm>
          <a:prstGeom prst="rect">
            <a:avLst/>
          </a:prstGeom>
        </p:spPr>
        <p:txBody>
          <a:bodyPr anchor="t" rtlCol="false" lIns="0" tIns="152400" rIns="0" bIns="0"/>
          <a:lstStyle/>
          <a:p>
            <a:pPr algn="ctr" lvl="0">
              <a:lnSpc>
                <a:spcPct val="99600"/>
              </a:lnSpc>
            </a:pP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10718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수집</a:t>
            </a:r>
            <a:r>
              <a:rPr lang="en-US" sz="10718" b="false" i="false" u="none" strike="noStrike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전처리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57300" y="1828800"/>
            <a:ext cx="41148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2700" y="3784600"/>
            <a:ext cx="20421600" cy="3581400"/>
          </a:xfrm>
          <a:prstGeom prst="rect">
            <a:avLst/>
          </a:prstGeom>
        </p:spPr>
        <p:txBody>
          <a:bodyPr anchor="ctr" rtlCol="false"/>
          <a:lstStyle/>
          <a:p>
            <a:pPr algn="l" lvl="2" indent="-342900" marL="810006">
              <a:lnSpc>
                <a:spcPct val="136119"/>
              </a:lnSpc>
              <a:buClr>
                <a:srgbClr val="000000"/>
              </a:buClr>
              <a:buFont typeface="Arial"/>
              <a:buChar char="○"/>
            </a:pP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AIHub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&lt;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반려견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성장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질병관련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말뭉치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&gt;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
-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수의학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지식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수의학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서적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논문에서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발췌한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전문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678" b="false" i="false" u="none" strike="noStrike">
                <a:solidFill>
                  <a:srgbClr val="000000"/>
                </a:solidFill>
                <a:ea typeface="Noto Sans CJK KR Regular"/>
              </a:rPr>
              <a:t>설명문</a:t>
            </a:r>
            <a:r>
              <a:rPr lang="en-US" sz="3678" b="false" i="false" u="none" strike="noStrike">
                <a:solidFill>
                  <a:srgbClr val="000000"/>
                </a:solidFill>
                <a:latin typeface="Noto Sans CJK KR Regular"/>
              </a:rPr>
              <a:t>
</a:t>
            </a:r>
          </a:p>
          <a:p>
            <a:pPr algn="l" lvl="0">
              <a:lnSpc>
                <a:spcPct val="136119"/>
              </a:lnSpc>
            </a:pPr>
            <a:r>
              <a:rPr lang="en" sz="3678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56100" y="8077200"/>
            <a:ext cx="4546600" cy="82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수의학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서적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072100" y="5981700"/>
            <a:ext cx="2095500" cy="209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951200" y="9080500"/>
            <a:ext cx="8559800" cy="1257300"/>
          </a:xfrm>
          <a:prstGeom prst="rect">
            <a:avLst/>
          </a:prstGeom>
        </p:spPr>
        <p:txBody>
          <a:bodyPr anchor="ctr" rtlCol="false" lIns="0" tIns="42333" rIns="0" bIns="10555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구성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(json)</a:t>
            </a:r>
          </a:p>
          <a:p>
            <a:pPr algn="l" lvl="0">
              <a:lnSpc>
                <a:spcPct val="99600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제목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저자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출판사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진료과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질병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설명</a:t>
            </a:r>
          </a:p>
          <a:p>
            <a:pPr algn="l" lvl="0">
              <a:lnSpc>
                <a:spcPct val="99600"/>
              </a:lnSpc>
            </a:pPr>
            <a:r>
              <a:rPr lang="en" sz="831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2700" y="5981700"/>
            <a:ext cx="14097000" cy="619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57300" y="1828800"/>
            <a:ext cx="41148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300" y="3454400"/>
            <a:ext cx="19672300" cy="2984500"/>
          </a:xfrm>
          <a:prstGeom prst="rect">
            <a:avLst/>
          </a:prstGeom>
        </p:spPr>
        <p:txBody>
          <a:bodyPr anchor="ctr" rtlCol="false" lIns="0" tIns="0" rIns="0" bIns="49107"/>
          <a:lstStyle/>
          <a:p>
            <a:pPr algn="l" lvl="2" indent="-342900" marL="833882">
              <a:lnSpc>
                <a:spcPct val="136119"/>
              </a:lnSpc>
              <a:buClr>
                <a:srgbClr val="000000"/>
              </a:buClr>
              <a:buFont typeface="Arial"/>
              <a:buChar char="○"/>
            </a:pP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AIHub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&lt;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반려견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성장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질병관련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말뭉치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&gt;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
- Q&amp;A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수의사가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직접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작성한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질의응답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상담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기록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
</a:t>
            </a:r>
          </a:p>
          <a:p>
            <a:pPr algn="l" lvl="0">
              <a:lnSpc>
                <a:spcPct val="99600"/>
              </a:lnSpc>
            </a:pPr>
            <a:r>
              <a:rPr lang="en" sz="3866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22900" y="8026400"/>
            <a:ext cx="3111500" cy="82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Q&amp;A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351500" y="5778500"/>
            <a:ext cx="2247900" cy="2247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205200" y="9118600"/>
            <a:ext cx="7962900" cy="1193800"/>
          </a:xfrm>
          <a:prstGeom prst="rect">
            <a:avLst/>
          </a:prstGeom>
        </p:spPr>
        <p:txBody>
          <a:bodyPr anchor="ctr" rtlCol="false" lIns="0" tIns="42333" rIns="0" bIns="10555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구성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 : 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생애주기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자견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성견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노령견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),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진료과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질병명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질문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답변</a:t>
            </a:r>
          </a:p>
          <a:p>
            <a:pPr algn="l" lvl="0">
              <a:lnSpc>
                <a:spcPct val="99600"/>
              </a:lnSpc>
            </a:pPr>
            <a:r>
              <a:rPr lang="en" sz="831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9900" y="6883400"/>
            <a:ext cx="12573000" cy="34290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수의사회에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소속된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병원에서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기보유하고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EMR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상담내용을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토대로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수의사가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답변을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펫앤라이프에서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기보유한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쿠팡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로켓펫닥터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토대로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수의사가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질문과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답변을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3857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427700" y="11391900"/>
            <a:ext cx="2857500" cy="749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57400" y="11391900"/>
            <a:ext cx="28575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25200" y="11430000"/>
            <a:ext cx="2857500" cy="749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04100" y="11430000"/>
            <a:ext cx="28575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11300" y="2908300"/>
            <a:ext cx="72517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전처리</a:t>
            </a:r>
            <a:r>
              <a:rPr lang="en-US" sz="6666" b="false" i="false" u="none" strike="noStrike">
                <a:solidFill>
                  <a:srgbClr val="000000"/>
                </a:solidFill>
                <a:latin typeface="Pretendard Bold"/>
              </a:rPr>
              <a:t> &amp; </a:t>
            </a:r>
            <a:r>
              <a:rPr lang="ko-KR" sz="6666" b="false" i="false" u="none" strike="noStrike">
                <a:solidFill>
                  <a:srgbClr val="000000"/>
                </a:solidFill>
                <a:ea typeface="Pretendard Bold"/>
              </a:rPr>
              <a:t>청킹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914400" y="4813300"/>
            <a:ext cx="19659600" cy="1346200"/>
          </a:xfrm>
          <a:prstGeom prst="rect">
            <a:avLst/>
          </a:prstGeom>
        </p:spPr>
        <p:txBody>
          <a:bodyPr anchor="ctr" rtlCol="false" lIns="0" tIns="49107" rIns="0" bIns="49107"/>
          <a:lstStyle/>
          <a:p>
            <a:pPr algn="ctr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청킹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대규모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문서를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효과적으로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검색하기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핵심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Noto Sans CJK KR Regular"/>
              </a:rPr>
              <a:t>전략</a:t>
            </a:r>
            <a:r>
              <a:rPr lang="en-US" sz="3866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en" sz="3866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9900" y="5727700"/>
            <a:ext cx="7543800" cy="1104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- 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수의학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서적</a:t>
            </a: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</a:p>
          <a:p>
            <a:pPr algn="ctr" lvl="0">
              <a:lnSpc>
                <a:spcPct val="99600"/>
              </a:lnSpc>
            </a:pPr>
            <a:r>
              <a:rPr lang="en" sz="3333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305800"/>
            <a:ext cx="7543800" cy="1104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ctr" lvl="0">
              <a:lnSpc>
                <a:spcPct val="99600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Noto Sans CJK KR Regular"/>
              </a:rPr>
              <a:t>-  Q&amp;A </a:t>
            </a:r>
            <a:r>
              <a:rPr lang="ko-KR" sz="3333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</a:p>
          <a:p>
            <a:pPr algn="ctr" lvl="0">
              <a:lnSpc>
                <a:spcPct val="99600"/>
              </a:lnSpc>
            </a:pPr>
            <a:r>
              <a:rPr lang="en" sz="3333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51300" y="6362700"/>
            <a:ext cx="11861800" cy="1485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790" b="false" i="false" u="none" strike="noStrike">
                <a:solidFill>
                  <a:srgbClr val="000000"/>
                </a:solidFill>
                <a:latin typeface="Roboto"/>
              </a:rPr>
              <a:t>* RecursiveCharacterTextSplitter</a:t>
            </a:r>
          </a:p>
          <a:p>
            <a:pPr algn="l" lvl="0">
              <a:lnSpc>
                <a:spcPct val="116199"/>
              </a:lnSpc>
            </a:pP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* 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청크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크기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 500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자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, 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오버랩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 100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자</a:t>
            </a:r>
          </a:p>
          <a:p>
            <a:pPr algn="l" lvl="0">
              <a:lnSpc>
                <a:spcPct val="116199"/>
              </a:lnSpc>
            </a:pP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* 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구분자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 ['\n\n', '\n', '.', '!', '?', ',', ' ', '']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51300" y="9029700"/>
            <a:ext cx="11861800" cy="1485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790" b="false" i="false" u="none" strike="noStrike">
                <a:solidFill>
                  <a:srgbClr val="000000"/>
                </a:solidFill>
                <a:latin typeface="Roboto"/>
              </a:rPr>
              <a:t>* RecursiveCharacterTextSplitter</a:t>
            </a:r>
          </a:p>
          <a:p>
            <a:pPr algn="l" lvl="0">
              <a:lnSpc>
                <a:spcPct val="116199"/>
              </a:lnSpc>
            </a:pP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* 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청크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크기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 800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자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, 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오버랩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 50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자</a:t>
            </a:r>
          </a:p>
          <a:p>
            <a:pPr algn="l" lvl="0">
              <a:lnSpc>
                <a:spcPct val="116199"/>
              </a:lnSpc>
            </a:pP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* </a:t>
            </a:r>
            <a:r>
              <a:rPr lang="ko-KR" sz="2790" b="false" i="false" u="none" strike="noStrike">
                <a:solidFill>
                  <a:srgbClr val="000000"/>
                </a:solidFill>
                <a:ea typeface="Roboto"/>
              </a:rPr>
              <a:t>구분자</a:t>
            </a:r>
            <a:r>
              <a:rPr lang="en-US" sz="2790" b="false" i="false" u="none" strike="noStrike">
                <a:solidFill>
                  <a:srgbClr val="000000"/>
                </a:solidFill>
                <a:latin typeface="Roboto"/>
              </a:rPr>
              <a:t> ['\n\nA:', 'Q:', '\n\n', '\n', '.', ' ', '']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771900" y="11430000"/>
            <a:ext cx="2857500" cy="749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771900" y="11607800"/>
            <a:ext cx="5511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19" b="false" i="false" u="none" strike="noStrike">
                <a:solidFill>
                  <a:srgbClr val="000000"/>
                </a:solidFill>
                <a:ea typeface="Roboto"/>
              </a:rPr>
              <a:t>원천</a:t>
            </a:r>
            <a:r>
              <a:rPr lang="en-US" sz="2619" b="false" i="false" u="none" strike="noStrike">
                <a:solidFill>
                  <a:srgbClr val="000000"/>
                </a:solidFill>
                <a:latin typeface="Roboto"/>
              </a:rPr>
              <a:t> JSON </a:t>
            </a:r>
            <a:r>
              <a:rPr lang="ko-KR" sz="2619" b="false" i="false" u="none" strike="noStrike">
                <a:solidFill>
                  <a:srgbClr val="000000"/>
                </a:solidFill>
                <a:ea typeface="Roboto"/>
              </a:rPr>
              <a:t>로드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36300" y="11569700"/>
            <a:ext cx="5511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19" b="false" i="false" u="none" strike="noStrike">
                <a:solidFill>
                  <a:srgbClr val="000000"/>
                </a:solidFill>
                <a:ea typeface="Roboto"/>
              </a:rPr>
              <a:t>메타</a:t>
            </a:r>
            <a:r>
              <a:rPr lang="en-US" sz="2619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2619" b="false" i="false" u="none" strike="noStrike">
                <a:solidFill>
                  <a:srgbClr val="000000"/>
                </a:solidFill>
                <a:ea typeface="Roboto"/>
              </a:rPr>
              <a:t>데이터</a:t>
            </a:r>
            <a:r>
              <a:rPr lang="en-US" sz="2619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2619" b="false" i="false" u="none" strike="noStrike">
                <a:solidFill>
                  <a:srgbClr val="000000"/>
                </a:solidFill>
                <a:ea typeface="Roboto"/>
              </a:rPr>
              <a:t>구조화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70200" y="11531600"/>
            <a:ext cx="5511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19" b="false" i="false" u="none" strike="noStrike">
                <a:solidFill>
                  <a:srgbClr val="000000"/>
                </a:solidFill>
                <a:ea typeface="Roboto"/>
              </a:rPr>
              <a:t>청킹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61300" y="11569700"/>
            <a:ext cx="5511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19" b="false" i="false" u="none" strike="noStrike">
                <a:solidFill>
                  <a:srgbClr val="000000"/>
                </a:solidFill>
                <a:ea typeface="Roboto"/>
              </a:rPr>
              <a:t>필드</a:t>
            </a:r>
            <a:r>
              <a:rPr lang="en-US" sz="2619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2619" b="false" i="false" u="none" strike="noStrike">
                <a:solidFill>
                  <a:srgbClr val="000000"/>
                </a:solidFill>
                <a:ea typeface="Roboto"/>
              </a:rPr>
              <a:t>정리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669000" y="11531600"/>
            <a:ext cx="5511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619" b="false" i="false" u="none" strike="noStrike">
                <a:solidFill>
                  <a:srgbClr val="000000"/>
                </a:solidFill>
                <a:latin typeface="Roboto"/>
              </a:rPr>
              <a:t>pkl </a:t>
            </a:r>
            <a:r>
              <a:rPr lang="ko-KR" sz="2619" b="false" i="false" u="none" strike="noStrike">
                <a:solidFill>
                  <a:srgbClr val="000000"/>
                </a:solidFill>
                <a:ea typeface="Roboto"/>
              </a:rPr>
              <a:t>파일</a:t>
            </a:r>
            <a:r>
              <a:rPr lang="en-US" sz="2619" b="false" i="false" u="none" strike="noStrike">
                <a:solidFill>
                  <a:srgbClr val="000000"/>
                </a:solidFill>
                <a:latin typeface="Roboto"/>
              </a:rPr>
              <a:t> </a:t>
            </a:r>
            <a:r>
              <a:rPr lang="ko-KR" sz="2619" b="false" i="false" u="none" strike="noStrike">
                <a:solidFill>
                  <a:srgbClr val="000000"/>
                </a:solidFill>
                <a:ea typeface="Roboto"/>
              </a:rPr>
              <a:t>저장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29400" y="11734800"/>
            <a:ext cx="774700" cy="139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982700" y="11734800"/>
            <a:ext cx="774700" cy="139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99700" y="11772900"/>
            <a:ext cx="774700" cy="139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653000" y="11658600"/>
            <a:ext cx="7747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-165100"/>
            <a:ext cx="24752300" cy="1435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1900" y="457200"/>
            <a:ext cx="5613400" cy="381000"/>
          </a:xfrm>
          <a:prstGeom prst="rect">
            <a:avLst/>
          </a:prstGeom>
        </p:spPr>
        <p:txBody>
          <a:bodyPr anchor="t" rtlCol="false" lIns="0" tIns="20320" rIns="0" bIns="0"/>
          <a:lstStyle/>
          <a:p>
            <a:pPr algn="r" lvl="0">
              <a:lnSpc>
                <a:spcPct val="103749"/>
              </a:lnSpc>
            </a:pPr>
            <a:r>
              <a:rPr lang="en" sz="2133" b="false" i="true" u="none" strike="noStrike">
                <a:solidFill>
                  <a:srgbClr val="C2C2C2"/>
                </a:solidFill>
                <a:latin typeface="Libre Bodoni Regular"/>
              </a:rPr>
              <a:t>Presentation for Beginner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533400"/>
            <a:ext cx="3683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444500"/>
            <a:ext cx="33655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65" b="false" i="false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" sz="2265" b="false" i="false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43400" y="5791200"/>
            <a:ext cx="15709900" cy="2400300"/>
          </a:xfrm>
          <a:prstGeom prst="rect">
            <a:avLst/>
          </a:prstGeom>
        </p:spPr>
        <p:txBody>
          <a:bodyPr anchor="t" rtlCol="false" lIns="0" tIns="152400" rIns="0" bIns="0"/>
          <a:lstStyle/>
          <a:p>
            <a:pPr algn="ctr" lvl="0">
              <a:lnSpc>
                <a:spcPct val="99600"/>
              </a:lnSpc>
            </a:pPr>
            <a:r>
              <a:rPr lang="ko-KR" sz="10718" b="false" i="false" u="none" strike="noStrike">
                <a:solidFill>
                  <a:srgbClr val="000000"/>
                </a:solidFill>
                <a:ea typeface="Pretendard SemiBold"/>
              </a:rPr>
              <a:t>임베딩</a:t>
            </a:r>
            <a:r>
              <a:rPr lang="en-US" sz="10718" b="false" i="false" u="none" strike="noStrike">
                <a:solidFill>
                  <a:srgbClr val="000000"/>
                </a:solidFill>
                <a:latin typeface="Pretendard SemiBold"/>
              </a:rPr>
              <a:t> &amp; Vector DB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0" y="12369800"/>
            <a:ext cx="25400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523200" y="12369800"/>
            <a:ext cx="304800" cy="30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674600"/>
            <a:ext cx="22352000" cy="25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